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63" roundtripDataSignature="AMtx7mhBWBgREOrtE9wQDH8+nWPB5Fqg+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54011A8-08C4-4CAE-B8A6-481494CCA8A7}">
  <a:tblStyle styleId="{554011A8-08C4-4CAE-B8A6-481494CCA8A7}"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5A865040-432B-4497-BCB6-C2D8BC6CC7FE}"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3" Type="http://customschemas.google.com/relationships/presentationmetadata" Target="meta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gif>
</file>

<file path=ppt/media/image13.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180ca0bbf9_0_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9" name="Google Shape;179;g1180ca0bbf9_0_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180ca0bbf9_0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0" name="Google Shape;190;g1180ca0bbf9_0_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180ca0bbf9_0_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0" name="Google Shape;200;g1180ca0bbf9_0_9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180ca0bbf9_0_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0" name="Google Shape;210;g1180ca0bbf9_0_1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180ca0bbf9_0_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2" name="Google Shape;222;g1180ca0bbf9_0_1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180ca0bbf9_0_1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2" name="Google Shape;232;g1180ca0bbf9_0_1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180ca0bbf9_0_1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6" name="Google Shape;246;g1180ca0bbf9_0_1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180ca0bbf9_0_1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6" name="Google Shape;256;g1180ca0bbf9_0_1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180ca0bbf9_0_1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7" name="Google Shape;267;g1180ca0bbf9_0_1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180ca0bbf9_0_2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78" name="Google Shape;278;g1180ca0bbf9_0_2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0" name="Google Shape;9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180ca0bbf9_0_2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0" name="Google Shape;290;g1180ca0bbf9_0_2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19f4f681e6_0_2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2" name="Google Shape;302;g119f4f681e6_0_2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180ca0bbf9_0_2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3" name="Google Shape;313;g1180ca0bbf9_0_2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180ca0bbf9_0_2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24" name="Google Shape;324;g1180ca0bbf9_0_2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19f4f681e6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5" name="Google Shape;335;g119f4f681e6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19f4f681e6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8" name="Google Shape;348;g119f4f681e6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19f4f681e6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1" name="Google Shape;361;g119f4f681e6_0_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19f4f681e6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72" name="Google Shape;372;g119f4f681e6_0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19f4f681e6_0_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5" name="Google Shape;385;g119f4f681e6_0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19f4f681e6_0_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96" name="Google Shape;396;g119f4f681e6_0_1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0" name="Google Shape;10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19f4f681e6_0_1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09" name="Google Shape;409;g119f4f681e6_0_1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19f4f681e6_0_2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2" name="Google Shape;422;g119f4f681e6_0_2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119f4f681e6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33" name="Google Shape;433;g119f4f681e6_0_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119f4f681e6_0_1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44" name="Google Shape;444;g119f4f681e6_0_1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19f4f681e6_0_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57" name="Google Shape;457;g119f4f681e6_0_1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180ca0bbf9_0_2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70" name="Google Shape;470;g1180ca0bbf9_0_2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1180ca0bbf9_0_2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81" name="Google Shape;481;g1180ca0bbf9_0_29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1180ca0bbf9_0_2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92" name="Google Shape;492;g1180ca0bbf9_0_28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1180ca0bbf9_0_3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03" name="Google Shape;503;g1180ca0bbf9_0_3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1180ca0bbf9_0_4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5" name="Google Shape;515;g1180ca0bbf9_0_4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180ca0bbf9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2" name="Google Shape;112;g1180ca0bbf9_0_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1180ca0bbf9_0_4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27" name="Google Shape;527;g1180ca0bbf9_0_4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1180ca0bbf9_0_3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9" name="Google Shape;539;g1180ca0bbf9_0_3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1180ca0bbf9_0_3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0" name="Google Shape;550;g1180ca0bbf9_0_3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119d3b9b238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61" name="Google Shape;561;g119d3b9b238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119d3b9b238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72" name="Google Shape;572;g119d3b9b238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1180ca0bbf9_0_3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83" name="Google Shape;583;g1180ca0bbf9_0_3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1180ca0bbf9_0_3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94" name="Google Shape;594;g1180ca0bbf9_0_3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1180ca0bbf9_0_3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05" name="Google Shape;605;g1180ca0bbf9_0_3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119f4f681e6_0_2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7" name="Google Shape;617;g119f4f681e6_0_2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1180ca0bbf9_0_4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8" name="Google Shape;628;g1180ca0bbf9_0_4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180ca0bbf9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3" name="Google Shape;123;g1180ca0bbf9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119f4f681e6_0_1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38" name="Google Shape;638;g119f4f681e6_0_1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119f4f681e6_0_1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49" name="Google Shape;649;g119f4f681e6_0_1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119f4f681e6_0_2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60" name="Google Shape;660;g119f4f681e6_0_2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119f4f681e6_0_2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72" name="Google Shape;672;g119f4f681e6_0_20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119f4f681e6_0_2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3" name="Google Shape;683;g119f4f681e6_0_2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119f4f681e6_0_2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94" name="Google Shape;694;g119f4f681e6_0_2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p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05" name="Google Shape;705;p9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180ca0bbf9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5" name="Google Shape;135;g1180ca0bbf9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19f4f681e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7" name="Google Shape;147;g119f4f681e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180ca0bbf9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7" name="Google Shape;157;g1180ca0bbf9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180ca0bbf9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8" name="Google Shape;168;g1180ca0bbf9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9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9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4" name="Google Shape;14;p9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9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9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0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2"/>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1" name="Google Shape;71;p10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0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0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03"/>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03"/>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10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0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0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9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9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0" name="Google Shape;20;p9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9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9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9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9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26" name="Google Shape;26;p9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9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9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9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9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2" name="Google Shape;32;p9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3" name="Google Shape;33;p9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9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9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9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9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39" name="Google Shape;39;p9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0" name="Google Shape;40;p9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1" name="Google Shape;41;p9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2" name="Google Shape;42;p9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9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9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9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9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9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9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9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9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9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00"/>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00"/>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7" name="Google Shape;57;p100"/>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 name="Google Shape;58;p10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0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0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1"/>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01"/>
          <p:cNvSpPr/>
          <p:nvPr>
            <p:ph idx="2" type="pic"/>
          </p:nvPr>
        </p:nvSpPr>
        <p:spPr>
          <a:xfrm>
            <a:off x="1792288" y="612775"/>
            <a:ext cx="5486400" cy="4114800"/>
          </a:xfrm>
          <a:prstGeom prst="rect">
            <a:avLst/>
          </a:prstGeom>
          <a:noFill/>
          <a:ln>
            <a:noFill/>
          </a:ln>
        </p:spPr>
      </p:sp>
      <p:sp>
        <p:nvSpPr>
          <p:cNvPr id="64" name="Google Shape;64;p101"/>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 name="Google Shape;65;p10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0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0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9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9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9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9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9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3.png"/><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3.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3.png"/><Relationship Id="rId4" Type="http://schemas.openxmlformats.org/officeDocument/2006/relationships/hyperlink" Target="https://622f6bf33ff58f023c2020f2.mockapi.io/api/v1/users"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image" Target="../media/image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3.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 Id="rId3" Type="http://schemas.openxmlformats.org/officeDocument/2006/relationships/image" Target="../media/image3.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idx="1" type="subTitle"/>
          </p:nvPr>
        </p:nvSpPr>
        <p:spPr>
          <a:xfrm>
            <a:off x="304800" y="6248400"/>
            <a:ext cx="5867400" cy="486206"/>
          </a:xfrm>
          <a:prstGeom prst="rect">
            <a:avLst/>
          </a:prstGeom>
          <a:noFill/>
          <a:ln>
            <a:noFill/>
          </a:ln>
        </p:spPr>
        <p:txBody>
          <a:bodyPr anchorCtr="0" anchor="t" bIns="45700" lIns="91425" spcFirstLastPara="1" rIns="91425" wrap="square" tIns="45700">
            <a:normAutofit fontScale="32500" lnSpcReduction="200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85" name="Google Shape;85;p1"/>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4"/>
              </a:srgbClr>
            </a:outerShdw>
          </a:effectLst>
        </p:spPr>
      </p:cxnSp>
      <p:sp>
        <p:nvSpPr>
          <p:cNvPr id="86" name="Google Shape;86;p1"/>
          <p:cNvSpPr txBox="1"/>
          <p:nvPr>
            <p:ph type="ctrTitle"/>
          </p:nvPr>
        </p:nvSpPr>
        <p:spPr>
          <a:xfrm>
            <a:off x="381000" y="762000"/>
            <a:ext cx="8382000" cy="35814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003999"/>
              </a:buClr>
              <a:buSzPts val="4400"/>
              <a:buFont typeface="Calibri"/>
              <a:buNone/>
            </a:pPr>
            <a:br>
              <a:rPr lang="en-US">
                <a:solidFill>
                  <a:srgbClr val="003999"/>
                </a:solidFill>
              </a:rPr>
            </a:br>
            <a:r>
              <a:rPr b="1" lang="en-US">
                <a:solidFill>
                  <a:schemeClr val="dk2"/>
                </a:solidFill>
                <a:latin typeface="Calibri"/>
                <a:ea typeface="Calibri"/>
                <a:cs typeface="Calibri"/>
                <a:sym typeface="Calibri"/>
              </a:rPr>
              <a:t>Bài </a:t>
            </a:r>
            <a:r>
              <a:rPr b="1" lang="en-US">
                <a:solidFill>
                  <a:schemeClr val="dk2"/>
                </a:solidFill>
              </a:rPr>
              <a:t>7</a:t>
            </a:r>
            <a:r>
              <a:rPr b="1" lang="en-US">
                <a:solidFill>
                  <a:schemeClr val="dk2"/>
                </a:solidFill>
              </a:rPr>
              <a:t>. </a:t>
            </a:r>
            <a:endParaRPr b="1">
              <a:solidFill>
                <a:schemeClr val="dk2"/>
              </a:solidFill>
            </a:endParaRPr>
          </a:p>
          <a:p>
            <a:pPr indent="0" lvl="0" marL="0" rtl="0" algn="ctr">
              <a:lnSpc>
                <a:spcPct val="100000"/>
              </a:lnSpc>
              <a:spcBef>
                <a:spcPts val="0"/>
              </a:spcBef>
              <a:spcAft>
                <a:spcPts val="0"/>
              </a:spcAft>
              <a:buClr>
                <a:srgbClr val="003999"/>
              </a:buClr>
              <a:buSzPts val="4400"/>
              <a:buFont typeface="Calibri"/>
              <a:buNone/>
            </a:pPr>
            <a:r>
              <a:rPr b="1" lang="en-US">
                <a:solidFill>
                  <a:schemeClr val="dk2"/>
                </a:solidFill>
              </a:rPr>
              <a:t>Promise, Ajax và JSON</a:t>
            </a:r>
            <a:endParaRPr sz="4200">
              <a:solidFill>
                <a:schemeClr val="dk2"/>
              </a:solidFill>
              <a:latin typeface="Calibri"/>
              <a:ea typeface="Calibri"/>
              <a:cs typeface="Calibri"/>
              <a:sym typeface="Calibri"/>
            </a:endParaRPr>
          </a:p>
        </p:txBody>
      </p:sp>
      <p:pic>
        <p:nvPicPr>
          <p:cNvPr id="87" name="Google Shape;87;p1"/>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1180ca0bbf9_0_73"/>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182" name="Google Shape;182;g1180ca0bbf9_0_73"/>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183" name="Google Shape;183;g1180ca0bbf9_0_73"/>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184" name="Google Shape;184;g1180ca0bbf9_0_73"/>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5" name="Google Shape;185;g1180ca0bbf9_0_73"/>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ĐỊNH NGHĨA </a:t>
            </a:r>
            <a:r>
              <a:rPr b="1" lang="en-US" sz="2800">
                <a:solidFill>
                  <a:schemeClr val="dk2"/>
                </a:solidFill>
              </a:rPr>
              <a:t>PROMISE</a:t>
            </a:r>
            <a:endParaRPr b="0" i="0" sz="1400" u="none" cap="none" strike="noStrike">
              <a:solidFill>
                <a:srgbClr val="000000"/>
              </a:solidFill>
              <a:latin typeface="Arial"/>
              <a:ea typeface="Arial"/>
              <a:cs typeface="Arial"/>
              <a:sym typeface="Arial"/>
            </a:endParaRPr>
          </a:p>
        </p:txBody>
      </p:sp>
      <p:sp>
        <p:nvSpPr>
          <p:cNvPr id="186" name="Google Shape;186;g1180ca0bbf9_0_73"/>
          <p:cNvSpPr/>
          <p:nvPr/>
        </p:nvSpPr>
        <p:spPr>
          <a:xfrm>
            <a:off x="368225" y="1041500"/>
            <a:ext cx="8581200" cy="2960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2800">
                <a:solidFill>
                  <a:schemeClr val="dk1"/>
                </a:solidFill>
              </a:rPr>
              <a:t>“A Promise is an object that is used as a placeholder for the eventual results of a deferred (and possibly asynchronous) computation.”</a:t>
            </a:r>
            <a:endParaRPr sz="2800">
              <a:solidFill>
                <a:schemeClr val="dk1"/>
              </a:solidFill>
            </a:endParaRPr>
          </a:p>
          <a:p>
            <a:pPr indent="0" lvl="0" marL="0" rtl="0" algn="l">
              <a:spcBef>
                <a:spcPts val="0"/>
              </a:spcBef>
              <a:spcAft>
                <a:spcPts val="0"/>
              </a:spcAft>
              <a:buNone/>
            </a:pPr>
            <a:r>
              <a:t/>
            </a:r>
            <a:endParaRPr/>
          </a:p>
        </p:txBody>
      </p:sp>
      <p:sp>
        <p:nvSpPr>
          <p:cNvPr id="187" name="Google Shape;187;g1180ca0bbf9_0_73"/>
          <p:cNvSpPr txBox="1"/>
          <p:nvPr/>
        </p:nvSpPr>
        <p:spPr>
          <a:xfrm>
            <a:off x="438925" y="4050575"/>
            <a:ext cx="83595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800">
                <a:latin typeface="Calibri"/>
                <a:ea typeface="Calibri"/>
                <a:cs typeface="Calibri"/>
                <a:sym typeface="Calibri"/>
              </a:rPr>
              <a:t>Promise là một đối tượng được sử dụng như một trình giữ chỗ cho một kết quả trả về từ một phép tính bất đồng bộ </a:t>
            </a:r>
            <a:endParaRPr sz="28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1180ca0bbf9_0_87"/>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193" name="Google Shape;193;g1180ca0bbf9_0_87"/>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194" name="Google Shape;194;g1180ca0bbf9_0_87"/>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195" name="Google Shape;195;g1180ca0bbf9_0_87"/>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96" name="Google Shape;196;g1180ca0bbf9_0_87"/>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GIẢI THÍCH </a:t>
            </a:r>
            <a:r>
              <a:rPr b="1" lang="en-US" sz="2800">
                <a:solidFill>
                  <a:schemeClr val="dk2"/>
                </a:solidFill>
              </a:rPr>
              <a:t>PROMISE</a:t>
            </a:r>
            <a:endParaRPr b="0" i="0" sz="1400" u="none" cap="none" strike="noStrike">
              <a:solidFill>
                <a:srgbClr val="000000"/>
              </a:solidFill>
              <a:latin typeface="Arial"/>
              <a:ea typeface="Arial"/>
              <a:cs typeface="Arial"/>
              <a:sym typeface="Arial"/>
            </a:endParaRPr>
          </a:p>
        </p:txBody>
      </p:sp>
      <p:sp>
        <p:nvSpPr>
          <p:cNvPr id="197" name="Google Shape;197;g1180ca0bbf9_0_87"/>
          <p:cNvSpPr txBox="1"/>
          <p:nvPr/>
        </p:nvSpPr>
        <p:spPr>
          <a:xfrm>
            <a:off x="394750" y="1010426"/>
            <a:ext cx="84222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800">
                <a:latin typeface="Calibri"/>
                <a:ea typeface="Calibri"/>
                <a:cs typeface="Calibri"/>
                <a:sym typeface="Calibri"/>
              </a:rPr>
              <a:t>Một đối tượng promise sẽ có một trong ba trạng thái </a:t>
            </a:r>
            <a:endParaRPr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b="1" lang="en-US" sz="2800">
                <a:latin typeface="Calibri"/>
                <a:ea typeface="Calibri"/>
                <a:cs typeface="Calibri"/>
                <a:sym typeface="Calibri"/>
              </a:rPr>
              <a:t>Fulfilled: </a:t>
            </a:r>
            <a:r>
              <a:rPr lang="en-US" sz="2800">
                <a:latin typeface="Calibri"/>
                <a:ea typeface="Calibri"/>
                <a:cs typeface="Calibri"/>
                <a:sym typeface="Calibri"/>
              </a:rPr>
              <a:t>Promise ở trạng thái này được gọi khi kết quả tính toán bất động bộ được trả về thành công </a:t>
            </a:r>
            <a:endParaRPr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b="1" lang="en-US" sz="2800">
                <a:latin typeface="Calibri"/>
                <a:ea typeface="Calibri"/>
                <a:cs typeface="Calibri"/>
                <a:sym typeface="Calibri"/>
              </a:rPr>
              <a:t>Rejected</a:t>
            </a:r>
            <a:r>
              <a:rPr lang="en-US" sz="2800">
                <a:latin typeface="Calibri"/>
                <a:ea typeface="Calibri"/>
                <a:cs typeface="Calibri"/>
                <a:sym typeface="Calibri"/>
              </a:rPr>
              <a:t>: Promise ở trạng thái này được gọi khi kết quả tính toán bất đồng bộ trả về không thành công</a:t>
            </a:r>
            <a:endParaRPr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b="1" lang="en-US" sz="2800">
                <a:latin typeface="Calibri"/>
                <a:ea typeface="Calibri"/>
                <a:cs typeface="Calibri"/>
                <a:sym typeface="Calibri"/>
              </a:rPr>
              <a:t>Pending</a:t>
            </a:r>
            <a:r>
              <a:rPr lang="en-US" sz="2800">
                <a:latin typeface="Calibri"/>
                <a:ea typeface="Calibri"/>
                <a:cs typeface="Calibri"/>
                <a:sym typeface="Calibri"/>
              </a:rPr>
              <a:t>: Promise ở trạng thái này khi đang chờ kết quả tính toán bất đồng bộ</a:t>
            </a:r>
            <a:endParaRPr sz="2800">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g1180ca0bbf9_0_97"/>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203" name="Google Shape;203;g1180ca0bbf9_0_97"/>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204" name="Google Shape;204;g1180ca0bbf9_0_97"/>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205" name="Google Shape;205;g1180ca0bbf9_0_97"/>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6" name="Google Shape;206;g1180ca0bbf9_0_97"/>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VÍ DỤ</a:t>
            </a:r>
            <a:r>
              <a:rPr b="1" lang="en-US" sz="2800">
                <a:solidFill>
                  <a:schemeClr val="dk2"/>
                </a:solidFill>
              </a:rPr>
              <a:t> PROMISE</a:t>
            </a:r>
            <a:endParaRPr b="0" i="0" sz="1400" u="none" cap="none" strike="noStrike">
              <a:solidFill>
                <a:srgbClr val="000000"/>
              </a:solidFill>
              <a:latin typeface="Arial"/>
              <a:ea typeface="Arial"/>
              <a:cs typeface="Arial"/>
              <a:sym typeface="Arial"/>
            </a:endParaRPr>
          </a:p>
        </p:txBody>
      </p:sp>
      <p:sp>
        <p:nvSpPr>
          <p:cNvPr id="207" name="Google Shape;207;g1180ca0bbf9_0_97"/>
          <p:cNvSpPr txBox="1"/>
          <p:nvPr/>
        </p:nvSpPr>
        <p:spPr>
          <a:xfrm>
            <a:off x="360900" y="1197026"/>
            <a:ext cx="8422200" cy="4063500"/>
          </a:xfrm>
          <a:prstGeom prst="rect">
            <a:avLst/>
          </a:prstGeom>
          <a:noFill/>
          <a:ln>
            <a:noFill/>
          </a:ln>
        </p:spPr>
        <p:txBody>
          <a:bodyPr anchorCtr="0" anchor="t" bIns="91425" lIns="91425" spcFirstLastPara="1" rIns="91425" wrap="square" tIns="91425">
            <a:spAutoFit/>
          </a:bodyPr>
          <a:lstStyle/>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Giả sử bạn A cho bạn B mượn một số tiền vào tháng 3, bạn B nói rằng sẽ trả tiền vào đầu tháng 4 đó chính là một Promise (lời hứa)</a:t>
            </a:r>
            <a:endParaRPr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Trong khoảng thời gian chờ bạn B trả tiền, đó là trạng thái pending của Promise</a:t>
            </a:r>
            <a:endParaRPr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Đến đầu tháng 4, nếu bạn B không trả tiền, đó là trạng thái reject của Promise </a:t>
            </a:r>
            <a:endParaRPr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Đến đầu tháng 4, nếu bạn B trả tiền, đó là trạng thái fulfill của Promise  </a:t>
            </a:r>
            <a:endParaRPr sz="2800">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1180ca0bbf9_0_106"/>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213" name="Google Shape;213;g1180ca0bbf9_0_106"/>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214" name="Google Shape;214;g1180ca0bbf9_0_106"/>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215" name="Google Shape;215;g1180ca0bbf9_0_106"/>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16" name="Google Shape;216;g1180ca0bbf9_0_106"/>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TẠO </a:t>
            </a:r>
            <a:r>
              <a:rPr b="1" lang="en-US" sz="2800">
                <a:solidFill>
                  <a:schemeClr val="dk2"/>
                </a:solidFill>
              </a:rPr>
              <a:t>PROMISE</a:t>
            </a:r>
            <a:endParaRPr b="0" i="0" sz="1400" u="none" cap="none" strike="noStrike">
              <a:solidFill>
                <a:srgbClr val="000000"/>
              </a:solidFill>
              <a:latin typeface="Arial"/>
              <a:ea typeface="Arial"/>
              <a:cs typeface="Arial"/>
              <a:sym typeface="Arial"/>
            </a:endParaRPr>
          </a:p>
        </p:txBody>
      </p:sp>
      <p:sp>
        <p:nvSpPr>
          <p:cNvPr id="217" name="Google Shape;217;g1180ca0bbf9_0_106"/>
          <p:cNvSpPr txBox="1"/>
          <p:nvPr/>
        </p:nvSpPr>
        <p:spPr>
          <a:xfrm>
            <a:off x="400700" y="816526"/>
            <a:ext cx="8422200" cy="1046700"/>
          </a:xfrm>
          <a:prstGeom prst="rect">
            <a:avLst/>
          </a:prstGeom>
          <a:noFill/>
          <a:ln>
            <a:noFill/>
          </a:ln>
        </p:spPr>
        <p:txBody>
          <a:bodyPr anchorCtr="0" anchor="t" bIns="91425" lIns="91425" spcFirstLastPara="1" rIns="91425" wrap="square" tIns="91425">
            <a:spAutoFit/>
          </a:bodyPr>
          <a:lstStyle/>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Để tạo một đối tượng Promise, sử dụng từ khoá </a:t>
            </a:r>
            <a:r>
              <a:rPr b="1" lang="en-US" sz="2800">
                <a:latin typeface="Calibri"/>
                <a:ea typeface="Calibri"/>
                <a:cs typeface="Calibri"/>
                <a:sym typeface="Calibri"/>
              </a:rPr>
              <a:t>new</a:t>
            </a:r>
            <a:r>
              <a:rPr lang="en-US" sz="2800">
                <a:latin typeface="Calibri"/>
                <a:ea typeface="Calibri"/>
                <a:cs typeface="Calibri"/>
                <a:sym typeface="Calibri"/>
              </a:rPr>
              <a:t> với cú pháp sau </a:t>
            </a:r>
            <a:endParaRPr sz="2800">
              <a:latin typeface="Calibri"/>
              <a:ea typeface="Calibri"/>
              <a:cs typeface="Calibri"/>
              <a:sym typeface="Calibri"/>
            </a:endParaRPr>
          </a:p>
        </p:txBody>
      </p:sp>
      <p:sp>
        <p:nvSpPr>
          <p:cNvPr id="218" name="Google Shape;218;g1180ca0bbf9_0_106"/>
          <p:cNvSpPr txBox="1"/>
          <p:nvPr/>
        </p:nvSpPr>
        <p:spPr>
          <a:xfrm>
            <a:off x="880550" y="1819500"/>
            <a:ext cx="7462500" cy="13278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43478"/>
              </a:lnSpc>
              <a:spcBef>
                <a:spcPts val="0"/>
              </a:spcBef>
              <a:spcAft>
                <a:spcPts val="0"/>
              </a:spcAft>
              <a:buNone/>
            </a:pPr>
            <a:r>
              <a:rPr b="1" lang="en-US">
                <a:solidFill>
                  <a:srgbClr val="C678DD"/>
                </a:solidFill>
                <a:highlight>
                  <a:srgbClr val="18222D"/>
                </a:highlight>
                <a:latin typeface="Courier New"/>
                <a:ea typeface="Courier New"/>
                <a:cs typeface="Courier New"/>
                <a:sym typeface="Courier New"/>
              </a:rPr>
              <a:t>const</a:t>
            </a:r>
            <a:r>
              <a:rPr b="1" lang="en-US">
                <a:solidFill>
                  <a:srgbClr val="ABB2BF"/>
                </a:solidFill>
                <a:highlight>
                  <a:srgbClr val="18222D"/>
                </a:highlight>
                <a:latin typeface="Courier New"/>
                <a:ea typeface="Courier New"/>
                <a:cs typeface="Courier New"/>
                <a:sym typeface="Courier New"/>
              </a:rPr>
              <a:t> </a:t>
            </a:r>
            <a:r>
              <a:rPr b="1" lang="en-US">
                <a:solidFill>
                  <a:srgbClr val="E5C07B"/>
                </a:solidFill>
                <a:highlight>
                  <a:srgbClr val="18222D"/>
                </a:highlight>
                <a:latin typeface="Courier New"/>
                <a:ea typeface="Courier New"/>
                <a:cs typeface="Courier New"/>
                <a:sym typeface="Courier New"/>
              </a:rPr>
              <a:t>p</a:t>
            </a:r>
            <a:r>
              <a:rPr b="1" lang="en-US">
                <a:solidFill>
                  <a:srgbClr val="ABB2BF"/>
                </a:solidFill>
                <a:highlight>
                  <a:srgbClr val="18222D"/>
                </a:highlight>
                <a:latin typeface="Courier New"/>
                <a:ea typeface="Courier New"/>
                <a:cs typeface="Courier New"/>
                <a:sym typeface="Courier New"/>
              </a:rPr>
              <a:t> </a:t>
            </a:r>
            <a:r>
              <a:rPr b="1" lang="en-US">
                <a:solidFill>
                  <a:srgbClr val="56B6C2"/>
                </a:solidFill>
                <a:highlight>
                  <a:srgbClr val="18222D"/>
                </a:highlight>
                <a:latin typeface="Courier New"/>
                <a:ea typeface="Courier New"/>
                <a:cs typeface="Courier New"/>
                <a:sym typeface="Courier New"/>
              </a:rPr>
              <a:t>=</a:t>
            </a:r>
            <a:r>
              <a:rPr b="1" lang="en-US">
                <a:solidFill>
                  <a:srgbClr val="ABB2BF"/>
                </a:solidFill>
                <a:highlight>
                  <a:srgbClr val="18222D"/>
                </a:highlight>
                <a:latin typeface="Courier New"/>
                <a:ea typeface="Courier New"/>
                <a:cs typeface="Courier New"/>
                <a:sym typeface="Courier New"/>
              </a:rPr>
              <a:t> </a:t>
            </a:r>
            <a:r>
              <a:rPr b="1" lang="en-US">
                <a:solidFill>
                  <a:srgbClr val="C678DD"/>
                </a:solidFill>
                <a:highlight>
                  <a:srgbClr val="18222D"/>
                </a:highlight>
                <a:latin typeface="Courier New"/>
                <a:ea typeface="Courier New"/>
                <a:cs typeface="Courier New"/>
                <a:sym typeface="Courier New"/>
              </a:rPr>
              <a:t>new</a:t>
            </a:r>
            <a:r>
              <a:rPr b="1" lang="en-US">
                <a:solidFill>
                  <a:srgbClr val="ABB2BF"/>
                </a:solidFill>
                <a:highlight>
                  <a:srgbClr val="18222D"/>
                </a:highlight>
                <a:latin typeface="Courier New"/>
                <a:ea typeface="Courier New"/>
                <a:cs typeface="Courier New"/>
                <a:sym typeface="Courier New"/>
              </a:rPr>
              <a:t> </a:t>
            </a:r>
            <a:r>
              <a:rPr b="1" lang="en-US">
                <a:solidFill>
                  <a:srgbClr val="E5C07B"/>
                </a:solidFill>
                <a:highlight>
                  <a:srgbClr val="18222D"/>
                </a:highlight>
                <a:latin typeface="Courier New"/>
                <a:ea typeface="Courier New"/>
                <a:cs typeface="Courier New"/>
                <a:sym typeface="Courier New"/>
              </a:rPr>
              <a:t>Promise</a:t>
            </a:r>
            <a:r>
              <a:rPr b="1" lang="en-US">
                <a:solidFill>
                  <a:srgbClr val="ABB2BF"/>
                </a:solidFill>
                <a:highlight>
                  <a:srgbClr val="18222D"/>
                </a:highlight>
                <a:latin typeface="Courier New"/>
                <a:ea typeface="Courier New"/>
                <a:cs typeface="Courier New"/>
                <a:sym typeface="Courier New"/>
              </a:rPr>
              <a:t>((</a:t>
            </a:r>
            <a:r>
              <a:rPr b="1" i="1" lang="en-US">
                <a:solidFill>
                  <a:srgbClr val="9CDCFE"/>
                </a:solidFill>
                <a:highlight>
                  <a:srgbClr val="18222D"/>
                </a:highlight>
                <a:latin typeface="Courier New"/>
                <a:ea typeface="Courier New"/>
                <a:cs typeface="Courier New"/>
                <a:sym typeface="Courier New"/>
              </a:rPr>
              <a:t>resolve</a:t>
            </a:r>
            <a:r>
              <a:rPr b="1" lang="en-US">
                <a:solidFill>
                  <a:srgbClr val="ABB2BF"/>
                </a:solidFill>
                <a:highlight>
                  <a:srgbClr val="18222D"/>
                </a:highlight>
                <a:latin typeface="Courier New"/>
                <a:ea typeface="Courier New"/>
                <a:cs typeface="Courier New"/>
                <a:sym typeface="Courier New"/>
              </a:rPr>
              <a:t>,</a:t>
            </a:r>
            <a:r>
              <a:rPr b="1" i="1" lang="en-US">
                <a:solidFill>
                  <a:srgbClr val="9CDCFE"/>
                </a:solidFill>
                <a:highlight>
                  <a:srgbClr val="18222D"/>
                </a:highlight>
                <a:latin typeface="Courier New"/>
                <a:ea typeface="Courier New"/>
                <a:cs typeface="Courier New"/>
                <a:sym typeface="Courier New"/>
              </a:rPr>
              <a:t>reject</a:t>
            </a:r>
            <a:r>
              <a:rPr b="1" lang="en-US">
                <a:solidFill>
                  <a:srgbClr val="ABB2BF"/>
                </a:solidFill>
                <a:highlight>
                  <a:srgbClr val="18222D"/>
                </a:highlight>
                <a:latin typeface="Courier New"/>
                <a:ea typeface="Courier New"/>
                <a:cs typeface="Courier New"/>
                <a:sym typeface="Courier New"/>
              </a:rPr>
              <a:t>)</a:t>
            </a:r>
            <a:r>
              <a:rPr b="1" lang="en-US">
                <a:solidFill>
                  <a:srgbClr val="C678DD"/>
                </a:solidFill>
                <a:highlight>
                  <a:srgbClr val="18222D"/>
                </a:highlight>
                <a:latin typeface="Courier New"/>
                <a:ea typeface="Courier New"/>
                <a:cs typeface="Courier New"/>
                <a:sym typeface="Courier New"/>
              </a:rPr>
              <a:t>=&gt;</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i="1" lang="en-US">
                <a:solidFill>
                  <a:srgbClr val="7F848E"/>
                </a:solidFill>
                <a:highlight>
                  <a:srgbClr val="18222D"/>
                </a:highlight>
                <a:latin typeface="Courier New"/>
                <a:ea typeface="Courier New"/>
                <a:cs typeface="Courier New"/>
                <a:sym typeface="Courier New"/>
              </a:rPr>
              <a:t>//gọi resolve function nếu kết quả tính toán là thành công</a:t>
            </a:r>
            <a:endParaRPr b="1" i="1">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i="1" lang="en-US">
                <a:solidFill>
                  <a:srgbClr val="7F848E"/>
                </a:solidFill>
                <a:highlight>
                  <a:srgbClr val="18222D"/>
                </a:highlight>
                <a:latin typeface="Courier New"/>
                <a:ea typeface="Courier New"/>
                <a:cs typeface="Courier New"/>
                <a:sym typeface="Courier New"/>
              </a:rPr>
              <a:t>//gọi reject function nếu kết quả tính toán là thất bại</a:t>
            </a:r>
            <a:endParaRPr b="1" i="1">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p:txBody>
      </p:sp>
      <p:sp>
        <p:nvSpPr>
          <p:cNvPr id="219" name="Google Shape;219;g1180ca0bbf9_0_106"/>
          <p:cNvSpPr txBox="1"/>
          <p:nvPr/>
        </p:nvSpPr>
        <p:spPr>
          <a:xfrm>
            <a:off x="478325" y="3236401"/>
            <a:ext cx="8422200" cy="2770500"/>
          </a:xfrm>
          <a:prstGeom prst="rect">
            <a:avLst/>
          </a:prstGeom>
          <a:noFill/>
          <a:ln>
            <a:noFill/>
          </a:ln>
        </p:spPr>
        <p:txBody>
          <a:bodyPr anchorCtr="0" anchor="t" bIns="91425" lIns="91425" spcFirstLastPara="1" rIns="91425" wrap="square" tIns="91425">
            <a:spAutoFit/>
          </a:bodyPr>
          <a:lstStyle/>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Resolve và reject là hai callback function được triệu gọi khi kết quả tính toán thành công hay thất bại</a:t>
            </a:r>
            <a:endParaRPr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Nếu resolve được gọi, promise sẽ ở trạng thái fulfill </a:t>
            </a:r>
            <a:endParaRPr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Nếu reject được gọi, promise sẽ ở trạng thái reject</a:t>
            </a:r>
            <a:endParaRPr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Lưu ý rằng hai hàm này là tham số, do đó có thể đặt tên là gì cũng được</a:t>
            </a:r>
            <a:endParaRPr sz="2800">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g1180ca0bbf9_0_119"/>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225" name="Google Shape;225;g1180ca0bbf9_0_119"/>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226" name="Google Shape;226;g1180ca0bbf9_0_119"/>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227" name="Google Shape;227;g1180ca0bbf9_0_119"/>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28" name="Google Shape;228;g1180ca0bbf9_0_119"/>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XỬ LÝ PROMISE</a:t>
            </a:r>
            <a:endParaRPr b="0" i="0" sz="1400" u="none" cap="none" strike="noStrike">
              <a:solidFill>
                <a:srgbClr val="000000"/>
              </a:solidFill>
              <a:latin typeface="Arial"/>
              <a:ea typeface="Arial"/>
              <a:cs typeface="Arial"/>
              <a:sym typeface="Arial"/>
            </a:endParaRPr>
          </a:p>
        </p:txBody>
      </p:sp>
      <p:sp>
        <p:nvSpPr>
          <p:cNvPr id="229" name="Google Shape;229;g1180ca0bbf9_0_119"/>
          <p:cNvSpPr txBox="1"/>
          <p:nvPr/>
        </p:nvSpPr>
        <p:spPr>
          <a:xfrm>
            <a:off x="449175" y="855451"/>
            <a:ext cx="8422200" cy="4925400"/>
          </a:xfrm>
          <a:prstGeom prst="rect">
            <a:avLst/>
          </a:prstGeom>
          <a:noFill/>
          <a:ln>
            <a:noFill/>
          </a:ln>
        </p:spPr>
        <p:txBody>
          <a:bodyPr anchorCtr="0" anchor="t" bIns="91425" lIns="91425" spcFirstLastPara="1" rIns="91425" wrap="square" tIns="91425">
            <a:spAutoFit/>
          </a:bodyPr>
          <a:lstStyle/>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Để xử lý kết quả trả về từ </a:t>
            </a:r>
            <a:r>
              <a:rPr b="1" lang="en-US" sz="2800">
                <a:latin typeface="Calibri"/>
                <a:ea typeface="Calibri"/>
                <a:cs typeface="Calibri"/>
                <a:sym typeface="Calibri"/>
              </a:rPr>
              <a:t>promise</a:t>
            </a:r>
            <a:r>
              <a:rPr lang="en-US" sz="2800">
                <a:latin typeface="Calibri"/>
                <a:ea typeface="Calibri"/>
                <a:cs typeface="Calibri"/>
                <a:sym typeface="Calibri"/>
              </a:rPr>
              <a:t>, sử dụng hàm </a:t>
            </a:r>
            <a:r>
              <a:rPr b="1" lang="en-US" sz="2800">
                <a:latin typeface="Calibri"/>
                <a:ea typeface="Calibri"/>
                <a:cs typeface="Calibri"/>
                <a:sym typeface="Calibri"/>
              </a:rPr>
              <a:t>then</a:t>
            </a:r>
            <a:r>
              <a:rPr lang="en-US" sz="2800">
                <a:latin typeface="Calibri"/>
                <a:ea typeface="Calibri"/>
                <a:cs typeface="Calibri"/>
                <a:sym typeface="Calibri"/>
              </a:rPr>
              <a:t> hoặc hàm </a:t>
            </a:r>
            <a:r>
              <a:rPr b="1" lang="en-US" sz="2800">
                <a:latin typeface="Calibri"/>
                <a:ea typeface="Calibri"/>
                <a:cs typeface="Calibri"/>
                <a:sym typeface="Calibri"/>
              </a:rPr>
              <a:t>catch</a:t>
            </a:r>
            <a:endParaRPr b="1"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Hai hàm này được gọi thông qua chính đối tượng </a:t>
            </a:r>
            <a:r>
              <a:rPr b="1" lang="en-US" sz="2800">
                <a:latin typeface="Calibri"/>
                <a:ea typeface="Calibri"/>
                <a:cs typeface="Calibri"/>
                <a:sym typeface="Calibri"/>
              </a:rPr>
              <a:t>promise </a:t>
            </a:r>
            <a:endParaRPr b="1"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Hàm</a:t>
            </a:r>
            <a:r>
              <a:rPr b="1" lang="en-US" sz="2800">
                <a:latin typeface="Calibri"/>
                <a:ea typeface="Calibri"/>
                <a:cs typeface="Calibri"/>
                <a:sym typeface="Calibri"/>
              </a:rPr>
              <a:t> .then </a:t>
            </a:r>
            <a:r>
              <a:rPr lang="en-US" sz="2800">
                <a:latin typeface="Calibri"/>
                <a:ea typeface="Calibri"/>
                <a:cs typeface="Calibri"/>
                <a:sym typeface="Calibri"/>
              </a:rPr>
              <a:t>được gọi khi </a:t>
            </a:r>
            <a:r>
              <a:rPr b="1" lang="en-US" sz="2800">
                <a:latin typeface="Calibri"/>
                <a:ea typeface="Calibri"/>
                <a:cs typeface="Calibri"/>
                <a:sym typeface="Calibri"/>
              </a:rPr>
              <a:t>promise</a:t>
            </a:r>
            <a:r>
              <a:rPr lang="en-US" sz="2800">
                <a:latin typeface="Calibri"/>
                <a:ea typeface="Calibri"/>
                <a:cs typeface="Calibri"/>
                <a:sym typeface="Calibri"/>
              </a:rPr>
              <a:t> ở trạng thái</a:t>
            </a:r>
            <a:r>
              <a:rPr b="1" lang="en-US" sz="2800">
                <a:latin typeface="Calibri"/>
                <a:ea typeface="Calibri"/>
                <a:cs typeface="Calibri"/>
                <a:sym typeface="Calibri"/>
              </a:rPr>
              <a:t> fulfill</a:t>
            </a:r>
            <a:endParaRPr b="1"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Hàm </a:t>
            </a:r>
            <a:r>
              <a:rPr b="1" lang="en-US" sz="2800">
                <a:latin typeface="Calibri"/>
                <a:ea typeface="Calibri"/>
                <a:cs typeface="Calibri"/>
                <a:sym typeface="Calibri"/>
              </a:rPr>
              <a:t>.catch</a:t>
            </a:r>
            <a:r>
              <a:rPr lang="en-US" sz="2800">
                <a:latin typeface="Calibri"/>
                <a:ea typeface="Calibri"/>
                <a:cs typeface="Calibri"/>
                <a:sym typeface="Calibri"/>
              </a:rPr>
              <a:t> được gọi khi </a:t>
            </a:r>
            <a:r>
              <a:rPr b="1" lang="en-US" sz="2800">
                <a:latin typeface="Calibri"/>
                <a:ea typeface="Calibri"/>
                <a:cs typeface="Calibri"/>
                <a:sym typeface="Calibri"/>
              </a:rPr>
              <a:t>promise </a:t>
            </a:r>
            <a:r>
              <a:rPr lang="en-US" sz="2800">
                <a:latin typeface="Calibri"/>
                <a:ea typeface="Calibri"/>
                <a:cs typeface="Calibri"/>
                <a:sym typeface="Calibri"/>
              </a:rPr>
              <a:t>ở trạng thái </a:t>
            </a:r>
            <a:r>
              <a:rPr b="1" lang="en-US" sz="2800">
                <a:latin typeface="Calibri"/>
                <a:ea typeface="Calibri"/>
                <a:cs typeface="Calibri"/>
                <a:sym typeface="Calibri"/>
              </a:rPr>
              <a:t>reject </a:t>
            </a:r>
            <a:endParaRPr b="1" sz="2800">
              <a:latin typeface="Calibri"/>
              <a:ea typeface="Calibri"/>
              <a:cs typeface="Calibri"/>
              <a:sym typeface="Calibri"/>
            </a:endParaRPr>
          </a:p>
          <a:p>
            <a:pPr indent="-406400" lvl="0" marL="457200" rtl="0" algn="l">
              <a:spcBef>
                <a:spcPts val="0"/>
              </a:spcBef>
              <a:spcAft>
                <a:spcPts val="0"/>
              </a:spcAft>
              <a:buSzPts val="2800"/>
              <a:buFont typeface="Calibri"/>
              <a:buChar char="●"/>
            </a:pPr>
            <a:r>
              <a:rPr lang="en-US" sz="2800">
                <a:latin typeface="Calibri"/>
                <a:ea typeface="Calibri"/>
                <a:cs typeface="Calibri"/>
                <a:sym typeface="Calibri"/>
              </a:rPr>
              <a:t>Hai hàm này nhận vào tham số là một </a:t>
            </a:r>
            <a:r>
              <a:rPr b="1" lang="en-US" sz="2800">
                <a:latin typeface="Calibri"/>
                <a:ea typeface="Calibri"/>
                <a:cs typeface="Calibri"/>
                <a:sym typeface="Calibri"/>
              </a:rPr>
              <a:t>callback function</a:t>
            </a:r>
            <a:r>
              <a:rPr lang="en-US" sz="2800">
                <a:latin typeface="Calibri"/>
                <a:ea typeface="Calibri"/>
                <a:cs typeface="Calibri"/>
                <a:sym typeface="Calibri"/>
              </a:rPr>
              <a:t>, </a:t>
            </a:r>
            <a:r>
              <a:rPr b="1" lang="en-US" sz="2800">
                <a:latin typeface="Calibri"/>
                <a:ea typeface="Calibri"/>
                <a:cs typeface="Calibri"/>
                <a:sym typeface="Calibri"/>
              </a:rPr>
              <a:t>callback function</a:t>
            </a:r>
            <a:r>
              <a:rPr lang="en-US" sz="2800">
                <a:latin typeface="Calibri"/>
                <a:ea typeface="Calibri"/>
                <a:cs typeface="Calibri"/>
                <a:sym typeface="Calibri"/>
              </a:rPr>
              <a:t> sẽ mang tham số là kết quả tính toán trả về từ </a:t>
            </a:r>
            <a:r>
              <a:rPr b="1" lang="en-US" sz="2800">
                <a:latin typeface="Calibri"/>
                <a:ea typeface="Calibri"/>
                <a:cs typeface="Calibri"/>
                <a:sym typeface="Calibri"/>
              </a:rPr>
              <a:t>promise</a:t>
            </a:r>
            <a:r>
              <a:rPr lang="en-US" sz="2800">
                <a:latin typeface="Calibri"/>
                <a:ea typeface="Calibri"/>
                <a:cs typeface="Calibri"/>
                <a:sym typeface="Calibri"/>
              </a:rPr>
              <a:t> và trong </a:t>
            </a:r>
            <a:r>
              <a:rPr b="1" lang="en-US" sz="2800">
                <a:latin typeface="Calibri"/>
                <a:ea typeface="Calibri"/>
                <a:cs typeface="Calibri"/>
                <a:sym typeface="Calibri"/>
              </a:rPr>
              <a:t>callback function</a:t>
            </a:r>
            <a:r>
              <a:rPr lang="en-US" sz="2800">
                <a:latin typeface="Calibri"/>
                <a:ea typeface="Calibri"/>
                <a:cs typeface="Calibri"/>
                <a:sym typeface="Calibri"/>
              </a:rPr>
              <a:t> sẽ chứa đoạn code xử lý kết quả trả về từ </a:t>
            </a:r>
            <a:r>
              <a:rPr b="1" lang="en-US" sz="2800">
                <a:latin typeface="Calibri"/>
                <a:ea typeface="Calibri"/>
                <a:cs typeface="Calibri"/>
                <a:sym typeface="Calibri"/>
              </a:rPr>
              <a:t>promise </a:t>
            </a:r>
            <a:endParaRPr b="1" sz="2800">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g1180ca0bbf9_0_130"/>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235" name="Google Shape;235;g1180ca0bbf9_0_130"/>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236" name="Google Shape;236;g1180ca0bbf9_0_130"/>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237" name="Google Shape;237;g1180ca0bbf9_0_130"/>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38" name="Google Shape;238;g1180ca0bbf9_0_130"/>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XỬ LÝ PROMISE</a:t>
            </a:r>
            <a:endParaRPr b="0" i="0" sz="1400" u="none" cap="none" strike="noStrike">
              <a:solidFill>
                <a:srgbClr val="000000"/>
              </a:solidFill>
              <a:latin typeface="Arial"/>
              <a:ea typeface="Arial"/>
              <a:cs typeface="Arial"/>
              <a:sym typeface="Arial"/>
            </a:endParaRPr>
          </a:p>
        </p:txBody>
      </p:sp>
      <p:sp>
        <p:nvSpPr>
          <p:cNvPr id="239" name="Google Shape;239;g1180ca0bbf9_0_130"/>
          <p:cNvSpPr txBox="1"/>
          <p:nvPr/>
        </p:nvSpPr>
        <p:spPr>
          <a:xfrm>
            <a:off x="534575" y="2648700"/>
            <a:ext cx="2904000" cy="13776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43478"/>
              </a:lnSpc>
              <a:spcBef>
                <a:spcPts val="0"/>
              </a:spcBef>
              <a:spcAft>
                <a:spcPts val="0"/>
              </a:spcAft>
              <a:buNone/>
            </a:pPr>
            <a:r>
              <a:rPr b="1" lang="en-US" sz="1150">
                <a:solidFill>
                  <a:srgbClr val="C678DD"/>
                </a:solidFill>
                <a:highlight>
                  <a:srgbClr val="18222D"/>
                </a:highlight>
                <a:latin typeface="Courier New"/>
                <a:ea typeface="Courier New"/>
                <a:cs typeface="Courier New"/>
                <a:sym typeface="Courier New"/>
              </a:rPr>
              <a:t>let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06C75"/>
                </a:solidFill>
                <a:highlight>
                  <a:srgbClr val="18222D"/>
                </a:highlight>
                <a:latin typeface="Courier New"/>
                <a:ea typeface="Courier New"/>
                <a:cs typeface="Courier New"/>
                <a:sym typeface="Courier New"/>
              </a:rPr>
              <a:t>num</a:t>
            </a: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0</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56B6C2"/>
                </a:solidFill>
                <a:highlight>
                  <a:srgbClr val="18222D"/>
                </a:highlight>
                <a:latin typeface="Courier New"/>
                <a:ea typeface="Courier New"/>
                <a:cs typeface="Courier New"/>
                <a:sym typeface="Courier New"/>
              </a:rPr>
              <a:t>setTimeout</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=&gt;</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E06C75"/>
                </a:solidFill>
                <a:highlight>
                  <a:srgbClr val="18222D"/>
                </a:highlight>
                <a:latin typeface="Courier New"/>
                <a:ea typeface="Courier New"/>
                <a:cs typeface="Courier New"/>
                <a:sym typeface="Courier New"/>
              </a:rPr>
              <a:t>num</a:t>
            </a:r>
            <a:r>
              <a:rPr b="1" lang="en-US" sz="1150">
                <a:solidFill>
                  <a:srgbClr val="C678DD"/>
                </a:solidFill>
                <a:highlight>
                  <a:srgbClr val="18222D"/>
                </a:highlight>
                <a:latin typeface="Courier New"/>
                <a:ea typeface="Courier New"/>
                <a:cs typeface="Courier New"/>
                <a:sym typeface="Courier New"/>
              </a:rPr>
              <a:t>+=</a:t>
            </a:r>
            <a:r>
              <a:rPr b="1" lang="en-US" sz="1150">
                <a:solidFill>
                  <a:srgbClr val="D19A66"/>
                </a:solidFill>
                <a:highlight>
                  <a:srgbClr val="18222D"/>
                </a:highlight>
                <a:latin typeface="Courier New"/>
                <a:ea typeface="Courier New"/>
                <a:cs typeface="Courier New"/>
                <a:sym typeface="Courier New"/>
              </a:rPr>
              <a:t>10</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console</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log</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num</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r>
              <a:rPr b="1" lang="en-US" sz="1150">
                <a:solidFill>
                  <a:srgbClr val="D19A66"/>
                </a:solidFill>
                <a:highlight>
                  <a:srgbClr val="18222D"/>
                </a:highlight>
                <a:latin typeface="Courier New"/>
                <a:ea typeface="Courier New"/>
                <a:cs typeface="Courier New"/>
                <a:sym typeface="Courier New"/>
              </a:rPr>
              <a:t>1000</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p:txBody>
      </p:sp>
      <p:sp>
        <p:nvSpPr>
          <p:cNvPr id="240" name="Google Shape;240;g1180ca0bbf9_0_130"/>
          <p:cNvSpPr txBox="1"/>
          <p:nvPr/>
        </p:nvSpPr>
        <p:spPr>
          <a:xfrm>
            <a:off x="5417575" y="2041075"/>
            <a:ext cx="3000000" cy="23934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43478"/>
              </a:lnSpc>
              <a:spcBef>
                <a:spcPts val="0"/>
              </a:spcBef>
              <a:spcAft>
                <a:spcPts val="0"/>
              </a:spcAft>
              <a:buNone/>
            </a:pPr>
            <a:r>
              <a:rPr b="1" lang="en-US" sz="1150">
                <a:solidFill>
                  <a:srgbClr val="C678DD"/>
                </a:solidFill>
                <a:highlight>
                  <a:srgbClr val="18222D"/>
                </a:highlight>
                <a:latin typeface="Courier New"/>
                <a:ea typeface="Courier New"/>
                <a:cs typeface="Courier New"/>
                <a:sym typeface="Courier New"/>
              </a:rPr>
              <a:t>let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06C75"/>
                </a:solidFill>
                <a:highlight>
                  <a:srgbClr val="18222D"/>
                </a:highlight>
                <a:latin typeface="Courier New"/>
                <a:ea typeface="Courier New"/>
                <a:cs typeface="Courier New"/>
                <a:sym typeface="Courier New"/>
              </a:rPr>
              <a:t>num</a:t>
            </a: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0</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C678DD"/>
                </a:solidFill>
                <a:highlight>
                  <a:srgbClr val="18222D"/>
                </a:highlight>
                <a:latin typeface="Courier New"/>
                <a:ea typeface="Courier New"/>
                <a:cs typeface="Courier New"/>
                <a:sym typeface="Courier New"/>
              </a:rPr>
              <a:t>new</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Promise</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res</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rej</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=&gt;</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setTimeout</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=&gt;</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61AFEF"/>
                </a:solidFill>
                <a:highlight>
                  <a:srgbClr val="18222D"/>
                </a:highlight>
                <a:latin typeface="Courier New"/>
                <a:ea typeface="Courier New"/>
                <a:cs typeface="Courier New"/>
                <a:sym typeface="Courier New"/>
              </a:rPr>
              <a:t>res</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num</a:t>
            </a:r>
            <a:r>
              <a:rPr b="1" lang="en-US" sz="1150">
                <a:solidFill>
                  <a:srgbClr val="C678DD"/>
                </a:solidFill>
                <a:highlight>
                  <a:srgbClr val="18222D"/>
                </a:highlight>
                <a:latin typeface="Courier New"/>
                <a:ea typeface="Courier New"/>
                <a:cs typeface="Courier New"/>
                <a:sym typeface="Courier New"/>
              </a:rPr>
              <a:t>+=</a:t>
            </a:r>
            <a:r>
              <a:rPr b="1" lang="en-US" sz="1150">
                <a:solidFill>
                  <a:srgbClr val="D19A66"/>
                </a:solidFill>
                <a:highlight>
                  <a:srgbClr val="18222D"/>
                </a:highlight>
                <a:latin typeface="Courier New"/>
                <a:ea typeface="Courier New"/>
                <a:cs typeface="Courier New"/>
                <a:sym typeface="Courier New"/>
              </a:rPr>
              <a:t>10</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1000</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then</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num</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=&gt;</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console</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log</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num</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p:txBody>
      </p:sp>
      <p:sp>
        <p:nvSpPr>
          <p:cNvPr id="241" name="Google Shape;241;g1180ca0bbf9_0_130"/>
          <p:cNvSpPr/>
          <p:nvPr/>
        </p:nvSpPr>
        <p:spPr>
          <a:xfrm>
            <a:off x="4016925" y="3168525"/>
            <a:ext cx="822300" cy="285900"/>
          </a:xfrm>
          <a:prstGeom prst="rightArrow">
            <a:avLst>
              <a:gd fmla="val 50000" name="adj1"/>
              <a:gd fmla="val 50000" name="adj2"/>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g1180ca0bbf9_0_130"/>
          <p:cNvSpPr txBox="1"/>
          <p:nvPr/>
        </p:nvSpPr>
        <p:spPr>
          <a:xfrm>
            <a:off x="534575" y="2248500"/>
            <a:ext cx="335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Không sử dụng promise</a:t>
            </a:r>
            <a:endParaRPr>
              <a:latin typeface="Calibri"/>
              <a:ea typeface="Calibri"/>
              <a:cs typeface="Calibri"/>
              <a:sym typeface="Calibri"/>
            </a:endParaRPr>
          </a:p>
        </p:txBody>
      </p:sp>
      <p:sp>
        <p:nvSpPr>
          <p:cNvPr id="243" name="Google Shape;243;g1180ca0bbf9_0_130"/>
          <p:cNvSpPr txBox="1"/>
          <p:nvPr/>
        </p:nvSpPr>
        <p:spPr>
          <a:xfrm>
            <a:off x="5382575" y="15461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latin typeface="Calibri"/>
                <a:ea typeface="Calibri"/>
                <a:cs typeface="Calibri"/>
                <a:sym typeface="Calibri"/>
              </a:rPr>
              <a:t>Sử dụng promise</a:t>
            </a:r>
            <a:endParaRPr>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g1180ca0bbf9_0_154"/>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249" name="Google Shape;249;g1180ca0bbf9_0_154"/>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250" name="Google Shape;250;g1180ca0bbf9_0_154"/>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251" name="Google Shape;251;g1180ca0bbf9_0_154"/>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52" name="Google Shape;252;g1180ca0bbf9_0_154"/>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XỬ LÝ PROMISE</a:t>
            </a:r>
            <a:endParaRPr b="0" i="0" sz="1400" u="none" cap="none" strike="noStrike">
              <a:solidFill>
                <a:srgbClr val="000000"/>
              </a:solidFill>
              <a:latin typeface="Arial"/>
              <a:ea typeface="Arial"/>
              <a:cs typeface="Arial"/>
              <a:sym typeface="Arial"/>
            </a:endParaRPr>
          </a:p>
        </p:txBody>
      </p:sp>
      <p:sp>
        <p:nvSpPr>
          <p:cNvPr id="253" name="Google Shape;253;g1180ca0bbf9_0_154"/>
          <p:cNvSpPr txBox="1"/>
          <p:nvPr/>
        </p:nvSpPr>
        <p:spPr>
          <a:xfrm>
            <a:off x="699800" y="1038025"/>
            <a:ext cx="7584900" cy="41712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43478"/>
              </a:lnSpc>
              <a:spcBef>
                <a:spcPts val="0"/>
              </a:spcBef>
              <a:spcAft>
                <a:spcPts val="0"/>
              </a:spcAft>
              <a:buNone/>
            </a:pPr>
            <a:r>
              <a:rPr b="1" lang="en-US" sz="1150">
                <a:solidFill>
                  <a:srgbClr val="C678DD"/>
                </a:solidFill>
                <a:highlight>
                  <a:srgbClr val="18222D"/>
                </a:highlight>
                <a:latin typeface="Courier New"/>
                <a:ea typeface="Courier New"/>
                <a:cs typeface="Courier New"/>
                <a:sym typeface="Courier New"/>
              </a:rPr>
              <a:t>let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06C75"/>
                </a:solidFill>
                <a:highlight>
                  <a:srgbClr val="18222D"/>
                </a:highlight>
                <a:latin typeface="Courier New"/>
                <a:ea typeface="Courier New"/>
                <a:cs typeface="Courier New"/>
                <a:sym typeface="Courier New"/>
              </a:rPr>
              <a:t>num</a:t>
            </a: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20</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C678DD"/>
                </a:solidFill>
                <a:highlight>
                  <a:srgbClr val="18222D"/>
                </a:highlight>
                <a:latin typeface="Courier New"/>
                <a:ea typeface="Courier New"/>
                <a:cs typeface="Courier New"/>
                <a:sym typeface="Courier New"/>
              </a:rPr>
              <a:t>let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06C75"/>
                </a:solidFill>
                <a:highlight>
                  <a:srgbClr val="18222D"/>
                </a:highlight>
                <a:latin typeface="Courier New"/>
                <a:ea typeface="Courier New"/>
                <a:cs typeface="Courier New"/>
                <a:sym typeface="Courier New"/>
              </a:rPr>
              <a:t>dividend</a:t>
            </a: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0</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C678DD"/>
                </a:solidFill>
                <a:highlight>
                  <a:srgbClr val="18222D"/>
                </a:highlight>
                <a:latin typeface="Courier New"/>
                <a:ea typeface="Courier New"/>
                <a:cs typeface="Courier New"/>
                <a:sym typeface="Courier New"/>
              </a:rPr>
              <a:t>new</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Promise</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res</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rej</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=&gt;</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setTimeout</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=&gt;</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C678DD"/>
                </a:solidFill>
                <a:highlight>
                  <a:srgbClr val="18222D"/>
                </a:highlight>
                <a:latin typeface="Courier New"/>
                <a:ea typeface="Courier New"/>
                <a:cs typeface="Courier New"/>
                <a:sym typeface="Courier New"/>
              </a:rPr>
              <a:t>if</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dividend</a:t>
            </a:r>
            <a:r>
              <a:rPr b="1" lang="en-US" sz="1150">
                <a:solidFill>
                  <a:srgbClr val="56B6C2"/>
                </a:solidFill>
                <a:highlight>
                  <a:srgbClr val="18222D"/>
                </a:highlight>
                <a:latin typeface="Courier New"/>
                <a:ea typeface="Courier New"/>
                <a:cs typeface="Courier New"/>
                <a:sym typeface="Courier New"/>
              </a:rPr>
              <a:t>==</a:t>
            </a:r>
            <a:r>
              <a:rPr b="1" lang="en-US" sz="1150">
                <a:solidFill>
                  <a:srgbClr val="D19A66"/>
                </a:solidFill>
                <a:highlight>
                  <a:srgbClr val="18222D"/>
                </a:highlight>
                <a:latin typeface="Courier New"/>
                <a:ea typeface="Courier New"/>
                <a:cs typeface="Courier New"/>
                <a:sym typeface="Courier New"/>
              </a:rPr>
              <a:t>0</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61AFEF"/>
                </a:solidFill>
                <a:highlight>
                  <a:srgbClr val="18222D"/>
                </a:highlight>
                <a:latin typeface="Courier New"/>
                <a:ea typeface="Courier New"/>
                <a:cs typeface="Courier New"/>
                <a:sym typeface="Courier New"/>
              </a:rPr>
              <a:t>rej</a:t>
            </a:r>
            <a:r>
              <a:rPr b="1" lang="en-US" sz="1150">
                <a:solidFill>
                  <a:srgbClr val="ABB2BF"/>
                </a:solidFill>
                <a:highlight>
                  <a:srgbClr val="18222D"/>
                </a:highlight>
                <a:latin typeface="Courier New"/>
                <a:ea typeface="Courier New"/>
                <a:cs typeface="Courier New"/>
                <a:sym typeface="Courier New"/>
              </a:rPr>
              <a:t>(</a:t>
            </a:r>
            <a:r>
              <a:rPr b="1" lang="en-US" sz="1150">
                <a:solidFill>
                  <a:srgbClr val="98C379"/>
                </a:solidFill>
                <a:highlight>
                  <a:srgbClr val="18222D"/>
                </a:highlight>
                <a:latin typeface="Courier New"/>
                <a:ea typeface="Courier New"/>
                <a:cs typeface="Courier New"/>
                <a:sym typeface="Courier New"/>
              </a:rPr>
              <a:t>"Số bị chia phải khác 0"</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C678DD"/>
                </a:solidFill>
                <a:highlight>
                  <a:srgbClr val="18222D"/>
                </a:highlight>
                <a:latin typeface="Courier New"/>
                <a:ea typeface="Courier New"/>
                <a:cs typeface="Courier New"/>
                <a:sym typeface="Courier New"/>
              </a:rPr>
              <a:t>else</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61AFEF"/>
                </a:solidFill>
                <a:highlight>
                  <a:srgbClr val="18222D"/>
                </a:highlight>
                <a:latin typeface="Courier New"/>
                <a:ea typeface="Courier New"/>
                <a:cs typeface="Courier New"/>
                <a:sym typeface="Courier New"/>
              </a:rPr>
              <a:t>res</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num</a:t>
            </a:r>
            <a:r>
              <a:rPr b="1" lang="en-US" sz="1150">
                <a:solidFill>
                  <a:srgbClr val="56B6C2"/>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dividend</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1000</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then</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=&gt;</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console</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log</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catch</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err</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=&gt;</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console</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log</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err</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7F848E"/>
                </a:solidFill>
                <a:highlight>
                  <a:srgbClr val="18222D"/>
                </a:highlight>
                <a:latin typeface="Courier New"/>
                <a:ea typeface="Courier New"/>
                <a:cs typeface="Courier New"/>
                <a:sym typeface="Courier New"/>
              </a:rPr>
              <a:t>//in ra số bị chia khác 0</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g1180ca0bbf9_0_170"/>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259" name="Google Shape;259;g1180ca0bbf9_0_170"/>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260" name="Google Shape;260;g1180ca0bbf9_0_170"/>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261" name="Google Shape;261;g1180ca0bbf9_0_170"/>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62" name="Google Shape;262;g1180ca0bbf9_0_170"/>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PROMISE CHAINING</a:t>
            </a:r>
            <a:endParaRPr b="0" i="0" sz="1400" u="none" cap="none" strike="noStrike">
              <a:solidFill>
                <a:srgbClr val="000000"/>
              </a:solidFill>
              <a:latin typeface="Arial"/>
              <a:ea typeface="Arial"/>
              <a:cs typeface="Arial"/>
              <a:sym typeface="Arial"/>
            </a:endParaRPr>
          </a:p>
        </p:txBody>
      </p:sp>
      <p:sp>
        <p:nvSpPr>
          <p:cNvPr id="263" name="Google Shape;263;g1180ca0bbf9_0_170"/>
          <p:cNvSpPr txBox="1"/>
          <p:nvPr/>
        </p:nvSpPr>
        <p:spPr>
          <a:xfrm>
            <a:off x="576200" y="834700"/>
            <a:ext cx="80535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Một promise cho phép gọi liên tiếp các hàm catch để xử lý liên tiếp các tác vụ, khái niệm này gọi là promise chaining </a:t>
            </a:r>
            <a:endParaRPr sz="2400">
              <a:latin typeface="Calibri"/>
              <a:ea typeface="Calibri"/>
              <a:cs typeface="Calibri"/>
              <a:sym typeface="Calibri"/>
            </a:endParaRPr>
          </a:p>
          <a:p>
            <a:pPr indent="0" lvl="0" marL="0" rtl="0" algn="l">
              <a:spcBef>
                <a:spcPts val="0"/>
              </a:spcBef>
              <a:spcAft>
                <a:spcPts val="0"/>
              </a:spcAft>
              <a:buNone/>
            </a:pPr>
            <a:r>
              <a:rPr lang="en-US" sz="2400">
                <a:latin typeface="Calibri"/>
                <a:ea typeface="Calibri"/>
                <a:cs typeface="Calibri"/>
                <a:sym typeface="Calibri"/>
              </a:rPr>
              <a:t>Mỗi hàm then được gọi sẽ trả về một promise mới sau lệnh return trong callback function của then </a:t>
            </a:r>
            <a:endParaRPr sz="2400">
              <a:latin typeface="Calibri"/>
              <a:ea typeface="Calibri"/>
              <a:cs typeface="Calibri"/>
              <a:sym typeface="Calibri"/>
            </a:endParaRPr>
          </a:p>
          <a:p>
            <a:pPr indent="0" lvl="0" marL="0" rtl="0" algn="l">
              <a:spcBef>
                <a:spcPts val="0"/>
              </a:spcBef>
              <a:spcAft>
                <a:spcPts val="0"/>
              </a:spcAft>
              <a:buNone/>
            </a:pPr>
            <a:r>
              <a:t/>
            </a:r>
            <a:endParaRPr sz="2400">
              <a:latin typeface="Calibri"/>
              <a:ea typeface="Calibri"/>
              <a:cs typeface="Calibri"/>
              <a:sym typeface="Calibri"/>
            </a:endParaRPr>
          </a:p>
        </p:txBody>
      </p:sp>
      <p:sp>
        <p:nvSpPr>
          <p:cNvPr id="264" name="Google Shape;264;g1180ca0bbf9_0_170"/>
          <p:cNvSpPr txBox="1"/>
          <p:nvPr/>
        </p:nvSpPr>
        <p:spPr>
          <a:xfrm>
            <a:off x="1874500" y="2738325"/>
            <a:ext cx="5196600" cy="31554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43478"/>
              </a:lnSpc>
              <a:spcBef>
                <a:spcPts val="0"/>
              </a:spcBef>
              <a:spcAft>
                <a:spcPts val="0"/>
              </a:spcAft>
              <a:buNone/>
            </a:pPr>
            <a:r>
              <a:rPr b="1" lang="en-US" sz="1150">
                <a:solidFill>
                  <a:srgbClr val="C678DD"/>
                </a:solidFill>
                <a:highlight>
                  <a:srgbClr val="18222D"/>
                </a:highlight>
                <a:latin typeface="Courier New"/>
                <a:ea typeface="Courier New"/>
                <a:cs typeface="Courier New"/>
                <a:sym typeface="Courier New"/>
              </a:rPr>
              <a:t>new</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Promise</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function</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resolve</a:t>
            </a:r>
            <a:r>
              <a:rPr b="1" lang="en-US" sz="1150">
                <a:solidFill>
                  <a:srgbClr val="ABB2BF"/>
                </a:solidFill>
                <a:highlight>
                  <a:srgbClr val="18222D"/>
                </a:highlight>
                <a:latin typeface="Courier New"/>
                <a:ea typeface="Courier New"/>
                <a:cs typeface="Courier New"/>
                <a:sym typeface="Courier New"/>
              </a:rPr>
              <a:t>, </a:t>
            </a:r>
            <a:r>
              <a:rPr b="1" i="1" lang="en-US" sz="1150">
                <a:solidFill>
                  <a:srgbClr val="9CDCFE"/>
                </a:solidFill>
                <a:highlight>
                  <a:srgbClr val="18222D"/>
                </a:highlight>
                <a:latin typeface="Courier New"/>
                <a:ea typeface="Courier New"/>
                <a:cs typeface="Courier New"/>
                <a:sym typeface="Courier New"/>
              </a:rPr>
              <a:t>reject</a:t>
            </a:r>
            <a:r>
              <a:rPr b="1" lang="en-US" sz="1150">
                <a:solidFill>
                  <a:srgbClr val="ABB2BF"/>
                </a:solidFill>
                <a:highlight>
                  <a:srgbClr val="18222D"/>
                </a:highlight>
                <a:latin typeface="Courier New"/>
                <a:ea typeface="Courier New"/>
                <a:cs typeface="Courier New"/>
                <a:sym typeface="Courier New"/>
              </a:rPr>
              <a:t>) {</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setTimeout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C678DD"/>
                </a:solidFill>
                <a:highlight>
                  <a:srgbClr val="18222D"/>
                </a:highlight>
                <a:latin typeface="Courier New"/>
                <a:ea typeface="Courier New"/>
                <a:cs typeface="Courier New"/>
                <a:sym typeface="Courier New"/>
              </a:rPr>
              <a:t>=&gt;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61AFEF"/>
                </a:solidFill>
                <a:highlight>
                  <a:srgbClr val="18222D"/>
                </a:highlight>
                <a:latin typeface="Courier New"/>
                <a:ea typeface="Courier New"/>
                <a:cs typeface="Courier New"/>
                <a:sym typeface="Courier New"/>
              </a:rPr>
              <a:t>resolve</a:t>
            </a:r>
            <a:r>
              <a:rPr b="1" lang="en-US" sz="1150">
                <a:solidFill>
                  <a:srgbClr val="ABB2BF"/>
                </a:solidFill>
                <a:highlight>
                  <a:srgbClr val="18222D"/>
                </a:highlight>
                <a:latin typeface="Courier New"/>
                <a:ea typeface="Courier New"/>
                <a:cs typeface="Courier New"/>
                <a:sym typeface="Courier New"/>
              </a:rPr>
              <a:t>(</a:t>
            </a:r>
            <a:r>
              <a:rPr b="1" lang="en-US" sz="1150">
                <a:solidFill>
                  <a:srgbClr val="D19A66"/>
                </a:solidFill>
                <a:highlight>
                  <a:srgbClr val="18222D"/>
                </a:highlight>
                <a:latin typeface="Courier New"/>
                <a:ea typeface="Courier New"/>
                <a:cs typeface="Courier New"/>
                <a:sym typeface="Courier New"/>
              </a:rPr>
              <a:t>1</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1000</a:t>
            </a:r>
            <a:r>
              <a:rPr b="1" lang="en-US" sz="1150">
                <a:solidFill>
                  <a:srgbClr val="ABB2BF"/>
                </a:solidFill>
                <a:highlight>
                  <a:srgbClr val="18222D"/>
                </a:highlight>
                <a:latin typeface="Courier New"/>
                <a:ea typeface="Courier New"/>
                <a:cs typeface="Courier New"/>
                <a:sym typeface="Courier New"/>
              </a:rPr>
              <a:t>); </a:t>
            </a:r>
            <a:r>
              <a:rPr b="1" i="1" lang="en-US" sz="1150">
                <a:solidFill>
                  <a:srgbClr val="7F848E"/>
                </a:solidFill>
                <a:highlight>
                  <a:srgbClr val="18222D"/>
                </a:highlight>
                <a:latin typeface="Courier New"/>
                <a:ea typeface="Courier New"/>
                <a:cs typeface="Courier New"/>
                <a:sym typeface="Courier New"/>
              </a:rPr>
              <a:t>// (*)</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then</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function</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 </a:t>
            </a:r>
            <a:r>
              <a:rPr b="1" i="1" lang="en-US" sz="1150">
                <a:solidFill>
                  <a:srgbClr val="7F848E"/>
                </a:solidFill>
                <a:highlight>
                  <a:srgbClr val="18222D"/>
                </a:highlight>
                <a:latin typeface="Courier New"/>
                <a:ea typeface="Courier New"/>
                <a:cs typeface="Courier New"/>
                <a:sym typeface="Courier New"/>
              </a:rPr>
              <a:t>// (**)</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console</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log</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i="1" lang="en-US" sz="1150">
                <a:solidFill>
                  <a:srgbClr val="7F848E"/>
                </a:solidFill>
                <a:highlight>
                  <a:srgbClr val="18222D"/>
                </a:highlight>
                <a:latin typeface="Courier New"/>
                <a:ea typeface="Courier New"/>
                <a:cs typeface="Courier New"/>
                <a:sym typeface="Courier New"/>
              </a:rPr>
              <a:t>// 1</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C678DD"/>
                </a:solidFill>
                <a:highlight>
                  <a:srgbClr val="18222D"/>
                </a:highlight>
                <a:latin typeface="Courier New"/>
                <a:ea typeface="Courier New"/>
                <a:cs typeface="Courier New"/>
                <a:sym typeface="Courier New"/>
              </a:rPr>
              <a:t>return</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2</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then</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function</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 </a:t>
            </a:r>
            <a:r>
              <a:rPr b="1" i="1" lang="en-US" sz="1150">
                <a:solidFill>
                  <a:srgbClr val="7F848E"/>
                </a:solidFill>
                <a:highlight>
                  <a:srgbClr val="18222D"/>
                </a:highlight>
                <a:latin typeface="Courier New"/>
                <a:ea typeface="Courier New"/>
                <a:cs typeface="Courier New"/>
                <a:sym typeface="Courier New"/>
              </a:rPr>
              <a:t>// (***)</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console</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log</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i="1" lang="en-US" sz="1150">
                <a:solidFill>
                  <a:srgbClr val="7F848E"/>
                </a:solidFill>
                <a:highlight>
                  <a:srgbClr val="18222D"/>
                </a:highlight>
                <a:latin typeface="Courier New"/>
                <a:ea typeface="Courier New"/>
                <a:cs typeface="Courier New"/>
                <a:sym typeface="Courier New"/>
              </a:rPr>
              <a:t>// 3</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C678DD"/>
                </a:solidFill>
                <a:highlight>
                  <a:srgbClr val="18222D"/>
                </a:highlight>
                <a:latin typeface="Courier New"/>
                <a:ea typeface="Courier New"/>
                <a:cs typeface="Courier New"/>
                <a:sym typeface="Courier New"/>
              </a:rPr>
              <a:t>return</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2</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then</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function</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console</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log</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i="1" lang="en-US" sz="1150">
                <a:solidFill>
                  <a:srgbClr val="7F848E"/>
                </a:solidFill>
                <a:highlight>
                  <a:srgbClr val="18222D"/>
                </a:highlight>
                <a:latin typeface="Courier New"/>
                <a:ea typeface="Courier New"/>
                <a:cs typeface="Courier New"/>
                <a:sym typeface="Courier New"/>
              </a:rPr>
              <a:t>// 5</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C678DD"/>
                </a:solidFill>
                <a:highlight>
                  <a:srgbClr val="18222D"/>
                </a:highlight>
                <a:latin typeface="Courier New"/>
                <a:ea typeface="Courier New"/>
                <a:cs typeface="Courier New"/>
                <a:sym typeface="Courier New"/>
              </a:rPr>
              <a:t>return</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2</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1180ca0bbf9_0_194"/>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270" name="Google Shape;270;g1180ca0bbf9_0_194"/>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271" name="Google Shape;271;g1180ca0bbf9_0_194"/>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272" name="Google Shape;272;g1180ca0bbf9_0_194"/>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73" name="Google Shape;273;g1180ca0bbf9_0_194"/>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PROBLEM</a:t>
            </a:r>
            <a:endParaRPr b="0" i="0" sz="1400" u="none" cap="none" strike="noStrike">
              <a:solidFill>
                <a:srgbClr val="000000"/>
              </a:solidFill>
              <a:latin typeface="Arial"/>
              <a:ea typeface="Arial"/>
              <a:cs typeface="Arial"/>
              <a:sym typeface="Arial"/>
            </a:endParaRPr>
          </a:p>
        </p:txBody>
      </p:sp>
      <p:sp>
        <p:nvSpPr>
          <p:cNvPr id="274" name="Google Shape;274;g1180ca0bbf9_0_194"/>
          <p:cNvSpPr txBox="1"/>
          <p:nvPr/>
        </p:nvSpPr>
        <p:spPr>
          <a:xfrm>
            <a:off x="513850" y="1758525"/>
            <a:ext cx="5799600" cy="35094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Calibri"/>
              <a:buAutoNum type="arabicPeriod"/>
            </a:pPr>
            <a:r>
              <a:rPr lang="en-US" sz="2400">
                <a:latin typeface="Calibri"/>
                <a:ea typeface="Calibri"/>
                <a:cs typeface="Calibri"/>
                <a:sym typeface="Calibri"/>
              </a:rPr>
              <a:t>P</a:t>
            </a:r>
            <a:r>
              <a:rPr lang="en-US" sz="2400">
                <a:latin typeface="Calibri"/>
                <a:ea typeface="Calibri"/>
                <a:cs typeface="Calibri"/>
                <a:sym typeface="Calibri"/>
              </a:rPr>
              <a:t>romise ban đầu được tạo và trả về kết quả là 1 sau 1 giây</a:t>
            </a:r>
            <a:endParaRPr sz="2400">
              <a:latin typeface="Calibri"/>
              <a:ea typeface="Calibri"/>
              <a:cs typeface="Calibri"/>
              <a:sym typeface="Calibri"/>
            </a:endParaRPr>
          </a:p>
          <a:p>
            <a:pPr indent="-381000" lvl="0" marL="457200" rtl="0" algn="l">
              <a:spcBef>
                <a:spcPts val="0"/>
              </a:spcBef>
              <a:spcAft>
                <a:spcPts val="0"/>
              </a:spcAft>
              <a:buSzPts val="2400"/>
              <a:buFont typeface="Calibri"/>
              <a:buAutoNum type="arabicPeriod"/>
            </a:pPr>
            <a:r>
              <a:rPr lang="en-US" sz="2400">
                <a:latin typeface="Calibri"/>
                <a:ea typeface="Calibri"/>
                <a:cs typeface="Calibri"/>
                <a:sym typeface="Calibri"/>
              </a:rPr>
              <a:t>.then handler được gọi , trả về một promise mới với kết quả là 3</a:t>
            </a:r>
            <a:endParaRPr sz="2400">
              <a:latin typeface="Calibri"/>
              <a:ea typeface="Calibri"/>
              <a:cs typeface="Calibri"/>
              <a:sym typeface="Calibri"/>
            </a:endParaRPr>
          </a:p>
          <a:p>
            <a:pPr indent="-381000" lvl="0" marL="457200" rtl="0" algn="l">
              <a:spcBef>
                <a:spcPts val="0"/>
              </a:spcBef>
              <a:spcAft>
                <a:spcPts val="0"/>
              </a:spcAft>
              <a:buSzPts val="2400"/>
              <a:buFont typeface="Calibri"/>
              <a:buAutoNum type="arabicPeriod"/>
            </a:pPr>
            <a:r>
              <a:rPr lang="en-US" sz="2400">
                <a:latin typeface="Calibri"/>
                <a:ea typeface="Calibri"/>
                <a:cs typeface="Calibri"/>
                <a:sym typeface="Calibri"/>
              </a:rPr>
              <a:t>.then handler tiếp tục được gọi và lấy giá trị trả về từ promise trước rồi cộng với 2 và trả về kết quả là 5</a:t>
            </a:r>
            <a:endParaRPr sz="2400">
              <a:latin typeface="Calibri"/>
              <a:ea typeface="Calibri"/>
              <a:cs typeface="Calibri"/>
              <a:sym typeface="Calibri"/>
            </a:endParaRPr>
          </a:p>
          <a:p>
            <a:pPr indent="-381000" lvl="0" marL="457200" rtl="0" algn="l">
              <a:spcBef>
                <a:spcPts val="0"/>
              </a:spcBef>
              <a:spcAft>
                <a:spcPts val="0"/>
              </a:spcAft>
              <a:buSzPts val="2400"/>
              <a:buFont typeface="Calibri"/>
              <a:buAutoNum type="arabicPeriod"/>
            </a:pPr>
            <a:r>
              <a:rPr lang="en-US" sz="2400">
                <a:latin typeface="Calibri"/>
                <a:ea typeface="Calibri"/>
                <a:cs typeface="Calibri"/>
                <a:sym typeface="Calibri"/>
              </a:rPr>
              <a:t>…tiếp tục như trên</a:t>
            </a:r>
            <a:endParaRPr sz="2400">
              <a:latin typeface="Calibri"/>
              <a:ea typeface="Calibri"/>
              <a:cs typeface="Calibri"/>
              <a:sym typeface="Calibri"/>
            </a:endParaRPr>
          </a:p>
          <a:p>
            <a:pPr indent="0" lvl="0" marL="0" rtl="0" algn="l">
              <a:spcBef>
                <a:spcPts val="0"/>
              </a:spcBef>
              <a:spcAft>
                <a:spcPts val="0"/>
              </a:spcAft>
              <a:buNone/>
            </a:pPr>
            <a:r>
              <a:t/>
            </a:r>
            <a:endParaRPr sz="2400">
              <a:latin typeface="Calibri"/>
              <a:ea typeface="Calibri"/>
              <a:cs typeface="Calibri"/>
              <a:sym typeface="Calibri"/>
            </a:endParaRPr>
          </a:p>
        </p:txBody>
      </p:sp>
      <p:pic>
        <p:nvPicPr>
          <p:cNvPr id="275" name="Google Shape;275;g1180ca0bbf9_0_194"/>
          <p:cNvPicPr preferRelativeResize="0"/>
          <p:nvPr/>
        </p:nvPicPr>
        <p:blipFill>
          <a:blip r:embed="rId4">
            <a:alphaModFix/>
          </a:blip>
          <a:stretch>
            <a:fillRect/>
          </a:stretch>
        </p:blipFill>
        <p:spPr>
          <a:xfrm>
            <a:off x="6484550" y="726523"/>
            <a:ext cx="2150002" cy="529327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1180ca0bbf9_0_204"/>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281" name="Google Shape;281;g1180ca0bbf9_0_204"/>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282" name="Google Shape;282;g1180ca0bbf9_0_204"/>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283" name="Google Shape;283;g1180ca0bbf9_0_204"/>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84" name="Google Shape;284;g1180ca0bbf9_0_204"/>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LƯU Ý</a:t>
            </a:r>
            <a:endParaRPr b="0" i="0" sz="1400" u="none" cap="none" strike="noStrike">
              <a:solidFill>
                <a:srgbClr val="000000"/>
              </a:solidFill>
              <a:latin typeface="Arial"/>
              <a:ea typeface="Arial"/>
              <a:cs typeface="Arial"/>
              <a:sym typeface="Arial"/>
            </a:endParaRPr>
          </a:p>
        </p:txBody>
      </p:sp>
      <p:sp>
        <p:nvSpPr>
          <p:cNvPr id="285" name="Google Shape;285;g1180ca0bbf9_0_204"/>
          <p:cNvSpPr txBox="1"/>
          <p:nvPr/>
        </p:nvSpPr>
        <p:spPr>
          <a:xfrm>
            <a:off x="278475" y="798400"/>
            <a:ext cx="84846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Lưu ý rằng với cách viết như sau thì promise channing sẽ không hoạt động</a:t>
            </a:r>
            <a:endParaRPr sz="2400">
              <a:latin typeface="Calibri"/>
              <a:ea typeface="Calibri"/>
              <a:cs typeface="Calibri"/>
              <a:sym typeface="Calibri"/>
            </a:endParaRPr>
          </a:p>
        </p:txBody>
      </p:sp>
      <p:sp>
        <p:nvSpPr>
          <p:cNvPr id="286" name="Google Shape;286;g1180ca0bbf9_0_204"/>
          <p:cNvSpPr txBox="1"/>
          <p:nvPr/>
        </p:nvSpPr>
        <p:spPr>
          <a:xfrm>
            <a:off x="371750" y="1721800"/>
            <a:ext cx="4258500" cy="41712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43478"/>
              </a:lnSpc>
              <a:spcBef>
                <a:spcPts val="0"/>
              </a:spcBef>
              <a:spcAft>
                <a:spcPts val="0"/>
              </a:spcAft>
              <a:buNone/>
            </a:pPr>
            <a:r>
              <a:rPr b="1" lang="en-US" sz="1150">
                <a:solidFill>
                  <a:srgbClr val="C678DD"/>
                </a:solidFill>
                <a:highlight>
                  <a:srgbClr val="18222D"/>
                </a:highlight>
                <a:latin typeface="Courier New"/>
                <a:ea typeface="Courier New"/>
                <a:cs typeface="Courier New"/>
                <a:sym typeface="Courier New"/>
              </a:rPr>
              <a:t>const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p</a:t>
            </a: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C678DD"/>
                </a:solidFill>
                <a:highlight>
                  <a:srgbClr val="18222D"/>
                </a:highlight>
                <a:latin typeface="Courier New"/>
                <a:ea typeface="Courier New"/>
                <a:cs typeface="Courier New"/>
                <a:sym typeface="Courier New"/>
              </a:rPr>
              <a:t>new</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Promise</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function</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resolve</a:t>
            </a:r>
            <a:r>
              <a:rPr b="1" lang="en-US" sz="1150">
                <a:solidFill>
                  <a:srgbClr val="ABB2BF"/>
                </a:solidFill>
                <a:highlight>
                  <a:srgbClr val="18222D"/>
                </a:highlight>
                <a:latin typeface="Courier New"/>
                <a:ea typeface="Courier New"/>
                <a:cs typeface="Courier New"/>
                <a:sym typeface="Courier New"/>
              </a:rPr>
              <a:t>, </a:t>
            </a:r>
            <a:r>
              <a:rPr b="1" i="1" lang="en-US" sz="1150">
                <a:solidFill>
                  <a:srgbClr val="9CDCFE"/>
                </a:solidFill>
                <a:highlight>
                  <a:srgbClr val="18222D"/>
                </a:highlight>
                <a:latin typeface="Courier New"/>
                <a:ea typeface="Courier New"/>
                <a:cs typeface="Courier New"/>
                <a:sym typeface="Courier New"/>
              </a:rPr>
              <a:t>reject</a:t>
            </a:r>
            <a:r>
              <a:rPr b="1" lang="en-US" sz="1150">
                <a:solidFill>
                  <a:srgbClr val="ABB2BF"/>
                </a:solidFill>
                <a:highlight>
                  <a:srgbClr val="18222D"/>
                </a:highlight>
                <a:latin typeface="Courier New"/>
                <a:ea typeface="Courier New"/>
                <a:cs typeface="Courier New"/>
                <a:sym typeface="Courier New"/>
              </a:rPr>
              <a:t>) {</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setTimeout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C678DD"/>
                </a:solidFill>
                <a:highlight>
                  <a:srgbClr val="18222D"/>
                </a:highlight>
                <a:latin typeface="Courier New"/>
                <a:ea typeface="Courier New"/>
                <a:cs typeface="Courier New"/>
                <a:sym typeface="Courier New"/>
              </a:rPr>
              <a:t>=&gt;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61AFEF"/>
                </a:solidFill>
                <a:highlight>
                  <a:srgbClr val="18222D"/>
                </a:highlight>
                <a:latin typeface="Courier New"/>
                <a:ea typeface="Courier New"/>
                <a:cs typeface="Courier New"/>
                <a:sym typeface="Courier New"/>
              </a:rPr>
              <a:t>resolve</a:t>
            </a:r>
            <a:r>
              <a:rPr b="1" lang="en-US" sz="1150">
                <a:solidFill>
                  <a:srgbClr val="ABB2BF"/>
                </a:solidFill>
                <a:highlight>
                  <a:srgbClr val="18222D"/>
                </a:highlight>
                <a:latin typeface="Courier New"/>
                <a:ea typeface="Courier New"/>
                <a:cs typeface="Courier New"/>
                <a:sym typeface="Courier New"/>
              </a:rPr>
              <a:t>(</a:t>
            </a:r>
            <a:r>
              <a:rPr b="1" lang="en-US" sz="1150">
                <a:solidFill>
                  <a:srgbClr val="D19A66"/>
                </a:solidFill>
                <a:highlight>
                  <a:srgbClr val="18222D"/>
                </a:highlight>
                <a:latin typeface="Courier New"/>
                <a:ea typeface="Courier New"/>
                <a:cs typeface="Courier New"/>
                <a:sym typeface="Courier New"/>
              </a:rPr>
              <a:t>1</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1000</a:t>
            </a:r>
            <a:r>
              <a:rPr b="1" lang="en-US" sz="1150">
                <a:solidFill>
                  <a:srgbClr val="ABB2BF"/>
                </a:solidFill>
                <a:highlight>
                  <a:srgbClr val="18222D"/>
                </a:highlight>
                <a:latin typeface="Courier New"/>
                <a:ea typeface="Courier New"/>
                <a:cs typeface="Courier New"/>
                <a:sym typeface="Courier New"/>
              </a:rPr>
              <a:t>); </a:t>
            </a:r>
            <a:r>
              <a:rPr b="1" i="1" lang="en-US" sz="1150">
                <a:solidFill>
                  <a:srgbClr val="7F848E"/>
                </a:solidFill>
                <a:highlight>
                  <a:srgbClr val="18222D"/>
                </a:highlight>
                <a:latin typeface="Courier New"/>
                <a:ea typeface="Courier New"/>
                <a:cs typeface="Courier New"/>
                <a:sym typeface="Courier New"/>
              </a:rPr>
              <a:t>// (*)</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E06C75"/>
                </a:solidFill>
                <a:highlight>
                  <a:srgbClr val="18222D"/>
                </a:highlight>
                <a:latin typeface="Courier New"/>
                <a:ea typeface="Courier New"/>
                <a:cs typeface="Courier New"/>
                <a:sym typeface="Courier New"/>
              </a:rPr>
              <a:t>p</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then</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function</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 </a:t>
            </a:r>
            <a:r>
              <a:rPr b="1" i="1" lang="en-US" sz="1150">
                <a:solidFill>
                  <a:srgbClr val="7F848E"/>
                </a:solidFill>
                <a:highlight>
                  <a:srgbClr val="18222D"/>
                </a:highlight>
                <a:latin typeface="Courier New"/>
                <a:ea typeface="Courier New"/>
                <a:cs typeface="Courier New"/>
                <a:sym typeface="Courier New"/>
              </a:rPr>
              <a:t>// (**)</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console</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log</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i="1" lang="en-US" sz="1150">
                <a:solidFill>
                  <a:srgbClr val="7F848E"/>
                </a:solidFill>
                <a:highlight>
                  <a:srgbClr val="18222D"/>
                </a:highlight>
                <a:latin typeface="Courier New"/>
                <a:ea typeface="Courier New"/>
                <a:cs typeface="Courier New"/>
                <a:sym typeface="Courier New"/>
              </a:rPr>
              <a:t>// 1</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C678DD"/>
                </a:solidFill>
                <a:highlight>
                  <a:srgbClr val="18222D"/>
                </a:highlight>
                <a:latin typeface="Courier New"/>
                <a:ea typeface="Courier New"/>
                <a:cs typeface="Courier New"/>
                <a:sym typeface="Courier New"/>
              </a:rPr>
              <a:t>return</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2</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E06C75"/>
                </a:solidFill>
                <a:highlight>
                  <a:srgbClr val="18222D"/>
                </a:highlight>
                <a:latin typeface="Courier New"/>
                <a:ea typeface="Courier New"/>
                <a:cs typeface="Courier New"/>
                <a:sym typeface="Courier New"/>
              </a:rPr>
              <a:t>p</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then</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function</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 </a:t>
            </a:r>
            <a:r>
              <a:rPr b="1" i="1" lang="en-US" sz="1150">
                <a:solidFill>
                  <a:srgbClr val="7F848E"/>
                </a:solidFill>
                <a:highlight>
                  <a:srgbClr val="18222D"/>
                </a:highlight>
                <a:latin typeface="Courier New"/>
                <a:ea typeface="Courier New"/>
                <a:cs typeface="Courier New"/>
                <a:sym typeface="Courier New"/>
              </a:rPr>
              <a:t>// (***)</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console</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log</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i="1" lang="en-US" sz="1150">
                <a:solidFill>
                  <a:srgbClr val="7F848E"/>
                </a:solidFill>
                <a:highlight>
                  <a:srgbClr val="18222D"/>
                </a:highlight>
                <a:latin typeface="Courier New"/>
                <a:ea typeface="Courier New"/>
                <a:cs typeface="Courier New"/>
                <a:sym typeface="Courier New"/>
              </a:rPr>
              <a:t>// 1</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C678DD"/>
                </a:solidFill>
                <a:highlight>
                  <a:srgbClr val="18222D"/>
                </a:highlight>
                <a:latin typeface="Courier New"/>
                <a:ea typeface="Courier New"/>
                <a:cs typeface="Courier New"/>
                <a:sym typeface="Courier New"/>
              </a:rPr>
              <a:t>return</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2</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E06C75"/>
                </a:solidFill>
                <a:highlight>
                  <a:srgbClr val="18222D"/>
                </a:highlight>
                <a:latin typeface="Courier New"/>
                <a:ea typeface="Courier New"/>
                <a:cs typeface="Courier New"/>
                <a:sym typeface="Courier New"/>
              </a:rPr>
              <a:t>p</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then</a:t>
            </a:r>
            <a:r>
              <a:rPr b="1" lang="en-US" sz="1150">
                <a:solidFill>
                  <a:srgbClr val="ABB2BF"/>
                </a:solidFill>
                <a:highlight>
                  <a:srgbClr val="18222D"/>
                </a:highlight>
                <a:latin typeface="Courier New"/>
                <a:ea typeface="Courier New"/>
                <a:cs typeface="Courier New"/>
                <a:sym typeface="Courier New"/>
              </a:rPr>
              <a:t>(</a:t>
            </a:r>
            <a:r>
              <a:rPr b="1" lang="en-US" sz="1150">
                <a:solidFill>
                  <a:srgbClr val="C678DD"/>
                </a:solidFill>
                <a:highlight>
                  <a:srgbClr val="18222D"/>
                </a:highlight>
                <a:latin typeface="Courier New"/>
                <a:ea typeface="Courier New"/>
                <a:cs typeface="Courier New"/>
                <a:sym typeface="Courier New"/>
              </a:rPr>
              <a:t>function</a:t>
            </a:r>
            <a:r>
              <a:rPr b="1" lang="en-US" sz="1150">
                <a:solidFill>
                  <a:srgbClr val="ABB2BF"/>
                </a:solidFill>
                <a:highlight>
                  <a:srgbClr val="18222D"/>
                </a:highlight>
                <a:latin typeface="Courier New"/>
                <a:ea typeface="Courier New"/>
                <a:cs typeface="Courier New"/>
                <a:sym typeface="Courier New"/>
              </a:rPr>
              <a:t>(</a:t>
            </a:r>
            <a:r>
              <a:rPr b="1" i="1" lang="en-US" sz="1150">
                <a:solidFill>
                  <a:srgbClr val="9CDCFE"/>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E5C07B"/>
                </a:solidFill>
                <a:highlight>
                  <a:srgbClr val="18222D"/>
                </a:highlight>
                <a:latin typeface="Courier New"/>
                <a:ea typeface="Courier New"/>
                <a:cs typeface="Courier New"/>
                <a:sym typeface="Courier New"/>
              </a:rPr>
              <a:t>console</a:t>
            </a:r>
            <a:r>
              <a:rPr b="1" lang="en-US" sz="1150">
                <a:solidFill>
                  <a:srgbClr val="ABB2BF"/>
                </a:solidFill>
                <a:highlight>
                  <a:srgbClr val="18222D"/>
                </a:highlight>
                <a:latin typeface="Courier New"/>
                <a:ea typeface="Courier New"/>
                <a:cs typeface="Courier New"/>
                <a:sym typeface="Courier New"/>
              </a:rPr>
              <a:t>.</a:t>
            </a:r>
            <a:r>
              <a:rPr b="1" lang="en-US" sz="1150">
                <a:solidFill>
                  <a:srgbClr val="61AFEF"/>
                </a:solidFill>
                <a:highlight>
                  <a:srgbClr val="18222D"/>
                </a:highlight>
                <a:latin typeface="Courier New"/>
                <a:ea typeface="Courier New"/>
                <a:cs typeface="Courier New"/>
                <a:sym typeface="Courier New"/>
              </a:rPr>
              <a:t>log</a:t>
            </a:r>
            <a:r>
              <a:rPr b="1" lang="en-US" sz="1150">
                <a:solidFill>
                  <a:srgbClr val="ABB2BF"/>
                </a:solidFill>
                <a:highlight>
                  <a:srgbClr val="18222D"/>
                </a:highlight>
                <a:latin typeface="Courier New"/>
                <a:ea typeface="Courier New"/>
                <a:cs typeface="Courier New"/>
                <a:sym typeface="Courier New"/>
              </a:rPr>
              <a:t>(</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i="1" lang="en-US" sz="1150">
                <a:solidFill>
                  <a:srgbClr val="7F848E"/>
                </a:solidFill>
                <a:highlight>
                  <a:srgbClr val="18222D"/>
                </a:highlight>
                <a:latin typeface="Courier New"/>
                <a:ea typeface="Courier New"/>
                <a:cs typeface="Courier New"/>
                <a:sym typeface="Courier New"/>
              </a:rPr>
              <a:t>// 1</a:t>
            </a:r>
            <a:endParaRPr b="1" i="1" sz="1150">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 </a:t>
            </a:r>
            <a:r>
              <a:rPr b="1" lang="en-US" sz="1150">
                <a:solidFill>
                  <a:srgbClr val="C678DD"/>
                </a:solidFill>
                <a:highlight>
                  <a:srgbClr val="18222D"/>
                </a:highlight>
                <a:latin typeface="Courier New"/>
                <a:ea typeface="Courier New"/>
                <a:cs typeface="Courier New"/>
                <a:sym typeface="Courier New"/>
              </a:rPr>
              <a:t>return</a:t>
            </a:r>
            <a:r>
              <a:rPr b="1" lang="en-US" sz="1150">
                <a:solidFill>
                  <a:srgbClr val="ABB2BF"/>
                </a:solidFill>
                <a:highlight>
                  <a:srgbClr val="18222D"/>
                </a:highlight>
                <a:latin typeface="Courier New"/>
                <a:ea typeface="Courier New"/>
                <a:cs typeface="Courier New"/>
                <a:sym typeface="Courier New"/>
              </a:rPr>
              <a:t> </a:t>
            </a:r>
            <a:r>
              <a:rPr b="1" lang="en-US" sz="1150">
                <a:solidFill>
                  <a:srgbClr val="E06C75"/>
                </a:solidFill>
                <a:highlight>
                  <a:srgbClr val="18222D"/>
                </a:highlight>
                <a:latin typeface="Courier New"/>
                <a:ea typeface="Courier New"/>
                <a:cs typeface="Courier New"/>
                <a:sym typeface="Courier New"/>
              </a:rPr>
              <a:t>result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56B6C2"/>
                </a:solidFill>
                <a:highlight>
                  <a:srgbClr val="18222D"/>
                </a:highlight>
                <a:latin typeface="Courier New"/>
                <a:ea typeface="Courier New"/>
                <a:cs typeface="Courier New"/>
                <a:sym typeface="Courier New"/>
              </a:rPr>
              <a:t>+</a:t>
            </a:r>
            <a:r>
              <a:rPr b="1" lang="en-US" sz="1150">
                <a:solidFill>
                  <a:srgbClr val="ABB2BF"/>
                </a:solidFill>
                <a:highlight>
                  <a:srgbClr val="18222D"/>
                </a:highlight>
                <a:latin typeface="Courier New"/>
                <a:ea typeface="Courier New"/>
                <a:cs typeface="Courier New"/>
                <a:sym typeface="Courier New"/>
              </a:rPr>
              <a:t> </a:t>
            </a:r>
            <a:r>
              <a:rPr b="1" lang="en-US" sz="1150">
                <a:solidFill>
                  <a:srgbClr val="D19A66"/>
                </a:solidFill>
                <a:highlight>
                  <a:srgbClr val="18222D"/>
                </a:highlight>
                <a:latin typeface="Courier New"/>
                <a:ea typeface="Courier New"/>
                <a:cs typeface="Courier New"/>
                <a:sym typeface="Courier New"/>
              </a:rPr>
              <a:t>2</a:t>
            </a: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1150">
                <a:solidFill>
                  <a:srgbClr val="ABB2BF"/>
                </a:solidFill>
                <a:highlight>
                  <a:srgbClr val="18222D"/>
                </a:highlight>
                <a:latin typeface="Courier New"/>
                <a:ea typeface="Courier New"/>
                <a:cs typeface="Courier New"/>
                <a:sym typeface="Courier New"/>
              </a:rPr>
              <a:t>});</a:t>
            </a:r>
            <a:endParaRPr b="1" sz="1150">
              <a:solidFill>
                <a:srgbClr val="ABB2BF"/>
              </a:solidFill>
              <a:highlight>
                <a:srgbClr val="18222D"/>
              </a:highlight>
              <a:latin typeface="Courier New"/>
              <a:ea typeface="Courier New"/>
              <a:cs typeface="Courier New"/>
              <a:sym typeface="Courier New"/>
            </a:endParaRPr>
          </a:p>
        </p:txBody>
      </p:sp>
      <p:pic>
        <p:nvPicPr>
          <p:cNvPr id="287" name="Google Shape;287;g1180ca0bbf9_0_204"/>
          <p:cNvPicPr preferRelativeResize="0"/>
          <p:nvPr/>
        </p:nvPicPr>
        <p:blipFill>
          <a:blip r:embed="rId4">
            <a:alphaModFix/>
          </a:blip>
          <a:stretch>
            <a:fillRect/>
          </a:stretch>
        </p:blipFill>
        <p:spPr>
          <a:xfrm>
            <a:off x="4802525" y="3006099"/>
            <a:ext cx="4191824" cy="14599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2"/>
          <p:cNvSpPr txBox="1"/>
          <p:nvPr>
            <p:ph idx="1" type="subTitle"/>
          </p:nvPr>
        </p:nvSpPr>
        <p:spPr>
          <a:xfrm>
            <a:off x="304800" y="6248400"/>
            <a:ext cx="5867400" cy="486206"/>
          </a:xfrm>
          <a:prstGeom prst="rect">
            <a:avLst/>
          </a:prstGeom>
          <a:noFill/>
          <a:ln>
            <a:noFill/>
          </a:ln>
        </p:spPr>
        <p:txBody>
          <a:bodyPr anchorCtr="0" anchor="t" bIns="45700" lIns="91425" spcFirstLastPara="1" rIns="91425" wrap="square" tIns="45700">
            <a:normAutofit fontScale="32500" lnSpcReduction="200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93" name="Google Shape;93;p2"/>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4"/>
              </a:srgbClr>
            </a:outerShdw>
          </a:effectLst>
        </p:spPr>
      </p:cxnSp>
      <p:pic>
        <p:nvPicPr>
          <p:cNvPr id="94" name="Google Shape;94;p2"/>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95" name="Google Shape;95;p2"/>
          <p:cNvSpPr/>
          <p:nvPr/>
        </p:nvSpPr>
        <p:spPr>
          <a:xfrm>
            <a:off x="0" y="533400"/>
            <a:ext cx="9144000" cy="45719"/>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6" name="Google Shape;96;p2"/>
          <p:cNvSpPr txBox="1"/>
          <p:nvPr/>
        </p:nvSpPr>
        <p:spPr>
          <a:xfrm flipH="1">
            <a:off x="4599597" y="127123"/>
            <a:ext cx="41634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Tổng quan</a:t>
            </a:r>
            <a:endParaRPr b="0" i="0" sz="1400" u="none" cap="none" strike="noStrike">
              <a:solidFill>
                <a:srgbClr val="000000"/>
              </a:solidFill>
              <a:latin typeface="Arial"/>
              <a:ea typeface="Arial"/>
              <a:cs typeface="Arial"/>
              <a:sym typeface="Arial"/>
            </a:endParaRPr>
          </a:p>
        </p:txBody>
      </p:sp>
      <p:sp>
        <p:nvSpPr>
          <p:cNvPr id="97" name="Google Shape;97;p2"/>
          <p:cNvSpPr txBox="1"/>
          <p:nvPr/>
        </p:nvSpPr>
        <p:spPr>
          <a:xfrm>
            <a:off x="651050" y="1675285"/>
            <a:ext cx="7883400" cy="2678100"/>
          </a:xfrm>
          <a:prstGeom prst="rect">
            <a:avLst/>
          </a:prstGeom>
          <a:noFill/>
          <a:ln>
            <a:noFill/>
          </a:ln>
        </p:spPr>
        <p:txBody>
          <a:bodyPr anchorCtr="0" anchor="t" bIns="45700" lIns="91425" spcFirstLastPara="1" rIns="91425" wrap="square" tIns="45700">
            <a:spAutoFit/>
          </a:bodyPr>
          <a:lstStyle/>
          <a:p>
            <a:pPr indent="-406400" lvl="0" marL="457200" marR="0" rtl="0" algn="l">
              <a:lnSpc>
                <a:spcPct val="100000"/>
              </a:lnSpc>
              <a:spcBef>
                <a:spcPts val="0"/>
              </a:spcBef>
              <a:spcAft>
                <a:spcPts val="0"/>
              </a:spcAft>
              <a:buClr>
                <a:schemeClr val="dk1"/>
              </a:buClr>
              <a:buSzPts val="2800"/>
              <a:buFont typeface="Calibri"/>
              <a:buChar char="●"/>
            </a:pPr>
            <a:r>
              <a:rPr lang="en-US" sz="2800">
                <a:solidFill>
                  <a:schemeClr val="dk1"/>
                </a:solidFill>
                <a:latin typeface="Calibri"/>
                <a:ea typeface="Calibri"/>
                <a:cs typeface="Calibri"/>
                <a:sym typeface="Calibri"/>
              </a:rPr>
              <a:t>Async Programming </a:t>
            </a:r>
            <a:endParaRPr sz="2800">
              <a:solidFill>
                <a:schemeClr val="dk1"/>
              </a:solidFill>
              <a:latin typeface="Calibri"/>
              <a:ea typeface="Calibri"/>
              <a:cs typeface="Calibri"/>
              <a:sym typeface="Calibri"/>
            </a:endParaRPr>
          </a:p>
          <a:p>
            <a:pPr indent="-406400" lvl="0" marL="457200" marR="0" rtl="0" algn="l">
              <a:lnSpc>
                <a:spcPct val="100000"/>
              </a:lnSpc>
              <a:spcBef>
                <a:spcPts val="0"/>
              </a:spcBef>
              <a:spcAft>
                <a:spcPts val="0"/>
              </a:spcAft>
              <a:buClr>
                <a:schemeClr val="dk1"/>
              </a:buClr>
              <a:buSzPts val="2800"/>
              <a:buFont typeface="Calibri"/>
              <a:buChar char="●"/>
            </a:pPr>
            <a:r>
              <a:rPr lang="en-US" sz="2800">
                <a:solidFill>
                  <a:schemeClr val="dk1"/>
                </a:solidFill>
                <a:latin typeface="Calibri"/>
                <a:ea typeface="Calibri"/>
                <a:cs typeface="Calibri"/>
                <a:sym typeface="Calibri"/>
              </a:rPr>
              <a:t>Promise </a:t>
            </a:r>
            <a:endParaRPr sz="2800">
              <a:solidFill>
                <a:schemeClr val="dk1"/>
              </a:solidFill>
              <a:latin typeface="Calibri"/>
              <a:ea typeface="Calibri"/>
              <a:cs typeface="Calibri"/>
              <a:sym typeface="Calibri"/>
            </a:endParaRPr>
          </a:p>
          <a:p>
            <a:pPr indent="-406400" lvl="0" marL="457200" marR="0" rtl="0" algn="l">
              <a:lnSpc>
                <a:spcPct val="100000"/>
              </a:lnSpc>
              <a:spcBef>
                <a:spcPts val="0"/>
              </a:spcBef>
              <a:spcAft>
                <a:spcPts val="0"/>
              </a:spcAft>
              <a:buClr>
                <a:schemeClr val="dk1"/>
              </a:buClr>
              <a:buSzPts val="2800"/>
              <a:buFont typeface="Calibri"/>
              <a:buChar char="●"/>
            </a:pPr>
            <a:r>
              <a:rPr lang="en-US" sz="2800">
                <a:solidFill>
                  <a:schemeClr val="dk1"/>
                </a:solidFill>
                <a:latin typeface="Calibri"/>
                <a:ea typeface="Calibri"/>
                <a:cs typeface="Calibri"/>
                <a:sym typeface="Calibri"/>
              </a:rPr>
              <a:t>Async/Await</a:t>
            </a:r>
            <a:endParaRPr sz="2800">
              <a:solidFill>
                <a:schemeClr val="dk1"/>
              </a:solidFill>
              <a:latin typeface="Calibri"/>
              <a:ea typeface="Calibri"/>
              <a:cs typeface="Calibri"/>
              <a:sym typeface="Calibri"/>
            </a:endParaRPr>
          </a:p>
          <a:p>
            <a:pPr indent="-406400" lvl="0" marL="457200" marR="0" rtl="0" algn="l">
              <a:lnSpc>
                <a:spcPct val="100000"/>
              </a:lnSpc>
              <a:spcBef>
                <a:spcPts val="0"/>
              </a:spcBef>
              <a:spcAft>
                <a:spcPts val="0"/>
              </a:spcAft>
              <a:buClr>
                <a:schemeClr val="dk1"/>
              </a:buClr>
              <a:buSzPts val="2800"/>
              <a:buFont typeface="Calibri"/>
              <a:buChar char="●"/>
            </a:pPr>
            <a:r>
              <a:rPr lang="en-US" sz="2800">
                <a:solidFill>
                  <a:schemeClr val="dk1"/>
                </a:solidFill>
                <a:latin typeface="Calibri"/>
                <a:ea typeface="Calibri"/>
                <a:cs typeface="Calibri"/>
                <a:sym typeface="Calibri"/>
              </a:rPr>
              <a:t>Ajax </a:t>
            </a:r>
            <a:endParaRPr sz="2800">
              <a:solidFill>
                <a:schemeClr val="dk1"/>
              </a:solidFill>
              <a:latin typeface="Calibri"/>
              <a:ea typeface="Calibri"/>
              <a:cs typeface="Calibri"/>
              <a:sym typeface="Calibri"/>
            </a:endParaRPr>
          </a:p>
          <a:p>
            <a:pPr indent="-406400" lvl="0" marL="457200" marR="0" rtl="0" algn="l">
              <a:lnSpc>
                <a:spcPct val="100000"/>
              </a:lnSpc>
              <a:spcBef>
                <a:spcPts val="0"/>
              </a:spcBef>
              <a:spcAft>
                <a:spcPts val="0"/>
              </a:spcAft>
              <a:buClr>
                <a:schemeClr val="dk1"/>
              </a:buClr>
              <a:buSzPts val="2800"/>
              <a:buFont typeface="Calibri"/>
              <a:buChar char="●"/>
            </a:pPr>
            <a:r>
              <a:rPr lang="en-US" sz="2800">
                <a:solidFill>
                  <a:schemeClr val="dk1"/>
                </a:solidFill>
                <a:latin typeface="Calibri"/>
                <a:ea typeface="Calibri"/>
                <a:cs typeface="Calibri"/>
                <a:sym typeface="Calibri"/>
              </a:rPr>
              <a:t>JSON</a:t>
            </a:r>
            <a:endParaRPr sz="2800">
              <a:solidFill>
                <a:schemeClr val="dk1"/>
              </a:solidFill>
              <a:latin typeface="Calibri"/>
              <a:ea typeface="Calibri"/>
              <a:cs typeface="Calibri"/>
              <a:sym typeface="Calibri"/>
            </a:endParaRPr>
          </a:p>
          <a:p>
            <a:pPr indent="-406400" lvl="0" marL="457200" marR="0" rtl="0" algn="l">
              <a:lnSpc>
                <a:spcPct val="100000"/>
              </a:lnSpc>
              <a:spcBef>
                <a:spcPts val="0"/>
              </a:spcBef>
              <a:spcAft>
                <a:spcPts val="0"/>
              </a:spcAft>
              <a:buClr>
                <a:schemeClr val="dk1"/>
              </a:buClr>
              <a:buSzPts val="2800"/>
              <a:buFont typeface="Calibri"/>
              <a:buChar char="●"/>
            </a:pPr>
            <a:r>
              <a:rPr lang="en-US" sz="2800">
                <a:solidFill>
                  <a:schemeClr val="dk1"/>
                </a:solidFill>
                <a:latin typeface="Calibri"/>
                <a:ea typeface="Calibri"/>
                <a:cs typeface="Calibri"/>
                <a:sym typeface="Calibri"/>
              </a:rPr>
              <a:t>Fetch API</a:t>
            </a:r>
            <a:endParaRPr sz="280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1180ca0bbf9_0_224"/>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293" name="Google Shape;293;g1180ca0bbf9_0_224"/>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294" name="Google Shape;294;g1180ca0bbf9_0_224"/>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295" name="Google Shape;295;g1180ca0bbf9_0_224"/>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96" name="Google Shape;296;g1180ca0bbf9_0_224"/>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Trả về một promise </a:t>
            </a:r>
            <a:endParaRPr b="0" i="0" sz="1400" u="none" cap="none" strike="noStrike">
              <a:solidFill>
                <a:srgbClr val="000000"/>
              </a:solidFill>
              <a:latin typeface="Arial"/>
              <a:ea typeface="Arial"/>
              <a:cs typeface="Arial"/>
              <a:sym typeface="Arial"/>
            </a:endParaRPr>
          </a:p>
        </p:txBody>
      </p:sp>
      <p:sp>
        <p:nvSpPr>
          <p:cNvPr id="297" name="Google Shape;297;g1180ca0bbf9_0_224"/>
          <p:cNvSpPr txBox="1"/>
          <p:nvPr/>
        </p:nvSpPr>
        <p:spPr>
          <a:xfrm>
            <a:off x="490525" y="881400"/>
            <a:ext cx="82188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Có thể bắt buộc trả về một promise  từ lệnh return trong .then handler</a:t>
            </a:r>
            <a:endParaRPr sz="2400">
              <a:latin typeface="Calibri"/>
              <a:ea typeface="Calibri"/>
              <a:cs typeface="Calibri"/>
              <a:sym typeface="Calibri"/>
            </a:endParaRPr>
          </a:p>
        </p:txBody>
      </p:sp>
      <p:sp>
        <p:nvSpPr>
          <p:cNvPr id="298" name="Google Shape;298;g1180ca0bbf9_0_224"/>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99" name="Google Shape;299;g1180ca0bbf9_0_224"/>
          <p:cNvSpPr txBox="1"/>
          <p:nvPr/>
        </p:nvSpPr>
        <p:spPr>
          <a:xfrm>
            <a:off x="1504550" y="2164950"/>
            <a:ext cx="6617100" cy="35709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100">
                <a:solidFill>
                  <a:srgbClr val="CC7832"/>
                </a:solidFill>
                <a:highlight>
                  <a:srgbClr val="2B2B2B"/>
                </a:highlight>
                <a:latin typeface="Courier New"/>
                <a:ea typeface="Courier New"/>
                <a:cs typeface="Courier New"/>
                <a:sym typeface="Courier New"/>
              </a:rPr>
              <a:t>const </a:t>
            </a:r>
            <a:r>
              <a:rPr b="1" i="1" lang="en-US" sz="1100">
                <a:solidFill>
                  <a:srgbClr val="9876AA"/>
                </a:solidFill>
                <a:highlight>
                  <a:srgbClr val="2B2B2B"/>
                </a:highlight>
                <a:latin typeface="Courier New"/>
                <a:ea typeface="Courier New"/>
                <a:cs typeface="Courier New"/>
                <a:sym typeface="Courier New"/>
              </a:rPr>
              <a:t>p </a:t>
            </a:r>
            <a:r>
              <a:rPr b="1" lang="en-US" sz="1100">
                <a:solidFill>
                  <a:srgbClr val="A9B7C6"/>
                </a:solidFill>
                <a:highlight>
                  <a:srgbClr val="2B2B2B"/>
                </a:highlight>
                <a:latin typeface="Courier New"/>
                <a:ea typeface="Courier New"/>
                <a:cs typeface="Courier New"/>
                <a:sym typeface="Courier New"/>
              </a:rPr>
              <a:t>= </a:t>
            </a:r>
            <a:r>
              <a:rPr b="1" lang="en-US" sz="1100">
                <a:solidFill>
                  <a:srgbClr val="CC7832"/>
                </a:solidFill>
                <a:highlight>
                  <a:srgbClr val="2B2B2B"/>
                </a:highlight>
                <a:latin typeface="Courier New"/>
                <a:ea typeface="Courier New"/>
                <a:cs typeface="Courier New"/>
                <a:sym typeface="Courier New"/>
              </a:rPr>
              <a:t>new </a:t>
            </a:r>
            <a:r>
              <a:rPr b="1" i="1" lang="en-US" sz="1100">
                <a:solidFill>
                  <a:srgbClr val="9876AA"/>
                </a:solidFill>
                <a:highlight>
                  <a:srgbClr val="2B2B2B"/>
                </a:highlight>
                <a:latin typeface="Courier New"/>
                <a:ea typeface="Courier New"/>
                <a:cs typeface="Courier New"/>
                <a:sym typeface="Courier New"/>
              </a:rPr>
              <a:t>Promise</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function</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resolve</a:t>
            </a:r>
            <a:r>
              <a:rPr b="1" lang="en-US" sz="1100">
                <a:solidFill>
                  <a:srgbClr val="CC7832"/>
                </a:solidFill>
                <a:highlight>
                  <a:srgbClr val="2B2B2B"/>
                </a:highlight>
                <a:latin typeface="Courier New"/>
                <a:ea typeface="Courier New"/>
                <a:cs typeface="Courier New"/>
                <a:sym typeface="Courier New"/>
              </a:rPr>
              <a:t>, </a:t>
            </a:r>
            <a:r>
              <a:rPr b="1" lang="en-US" sz="1100">
                <a:solidFill>
                  <a:srgbClr val="A9B7C6"/>
                </a:solidFill>
                <a:highlight>
                  <a:srgbClr val="2B2B2B"/>
                </a:highlight>
                <a:latin typeface="Courier New"/>
                <a:ea typeface="Courier New"/>
                <a:cs typeface="Courier New"/>
                <a:sym typeface="Courier New"/>
              </a:rPr>
              <a:t>reject</a:t>
            </a:r>
            <a:r>
              <a:rPr b="1" i="1" lang="en-US" sz="1100">
                <a:solidFill>
                  <a:srgbClr val="9876AA"/>
                </a:solidFill>
                <a:highlight>
                  <a:srgbClr val="2B2B2B"/>
                </a:highlight>
                <a:latin typeface="Courier New"/>
                <a:ea typeface="Courier New"/>
                <a:cs typeface="Courier New"/>
                <a:sym typeface="Courier New"/>
              </a:rPr>
              <a:t>) {</a:t>
            </a:r>
            <a:endParaRPr b="1" i="1" sz="11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   </a:t>
            </a:r>
            <a:r>
              <a:rPr b="1" lang="en-US" sz="1100">
                <a:solidFill>
                  <a:srgbClr val="FFC66D"/>
                </a:solidFill>
                <a:highlight>
                  <a:srgbClr val="2B2B2B"/>
                </a:highlight>
                <a:latin typeface="Courier New"/>
                <a:ea typeface="Courier New"/>
                <a:cs typeface="Courier New"/>
                <a:sym typeface="Courier New"/>
              </a:rPr>
              <a:t>setTimeout</a:t>
            </a:r>
            <a:r>
              <a:rPr b="1" i="1" lang="en-US" sz="1100">
                <a:solidFill>
                  <a:srgbClr val="9876AA"/>
                </a:solidFill>
                <a:highlight>
                  <a:srgbClr val="2B2B2B"/>
                </a:highlight>
                <a:latin typeface="Courier New"/>
                <a:ea typeface="Courier New"/>
                <a:cs typeface="Courier New"/>
                <a:sym typeface="Courier New"/>
              </a:rPr>
              <a:t>(() </a:t>
            </a:r>
            <a:r>
              <a:rPr b="1" lang="en-US" sz="1100">
                <a:solidFill>
                  <a:srgbClr val="A9B7C6"/>
                </a:solidFill>
                <a:highlight>
                  <a:srgbClr val="2B2B2B"/>
                </a:highlight>
                <a:latin typeface="Courier New"/>
                <a:ea typeface="Courier New"/>
                <a:cs typeface="Courier New"/>
                <a:sym typeface="Courier New"/>
              </a:rPr>
              <a:t>=&gt; resolve</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6897BB"/>
                </a:solidFill>
                <a:highlight>
                  <a:srgbClr val="2B2B2B"/>
                </a:highlight>
                <a:latin typeface="Courier New"/>
                <a:ea typeface="Courier New"/>
                <a:cs typeface="Courier New"/>
                <a:sym typeface="Courier New"/>
              </a:rPr>
              <a:t>1</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 </a:t>
            </a:r>
            <a:r>
              <a:rPr b="1" lang="en-US" sz="1100">
                <a:solidFill>
                  <a:srgbClr val="6897BB"/>
                </a:solidFill>
                <a:highlight>
                  <a:srgbClr val="2B2B2B"/>
                </a:highlight>
                <a:latin typeface="Courier New"/>
                <a:ea typeface="Courier New"/>
                <a:cs typeface="Courier New"/>
                <a:sym typeface="Courier New"/>
              </a:rPr>
              <a:t>1000</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 </a:t>
            </a:r>
            <a:r>
              <a:rPr b="1" lang="en-US" sz="1100">
                <a:solidFill>
                  <a:srgbClr val="808080"/>
                </a:solidFill>
                <a:highlight>
                  <a:srgbClr val="2B2B2B"/>
                </a:highlight>
                <a:latin typeface="Courier New"/>
                <a:ea typeface="Courier New"/>
                <a:cs typeface="Courier New"/>
                <a:sym typeface="Courier New"/>
              </a:rPr>
              <a:t>// (*)</a:t>
            </a:r>
            <a:endParaRPr b="1" sz="11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a:t>
            </a:r>
            <a:r>
              <a:rPr b="1" lang="en-US" sz="1100">
                <a:solidFill>
                  <a:srgbClr val="FFC66D"/>
                </a:solidFill>
                <a:highlight>
                  <a:srgbClr val="2B2B2B"/>
                </a:highlight>
                <a:latin typeface="Courier New"/>
                <a:ea typeface="Courier New"/>
                <a:cs typeface="Courier New"/>
                <a:sym typeface="Courier New"/>
              </a:rPr>
              <a:t>then</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function</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result</a:t>
            </a:r>
            <a:r>
              <a:rPr b="1" i="1" lang="en-US" sz="1100">
                <a:solidFill>
                  <a:srgbClr val="9876AA"/>
                </a:solidFill>
                <a:highlight>
                  <a:srgbClr val="2B2B2B"/>
                </a:highlight>
                <a:latin typeface="Courier New"/>
                <a:ea typeface="Courier New"/>
                <a:cs typeface="Courier New"/>
                <a:sym typeface="Courier New"/>
              </a:rPr>
              <a:t>) { </a:t>
            </a:r>
            <a:r>
              <a:rPr b="1" lang="en-US" sz="1100">
                <a:solidFill>
                  <a:srgbClr val="808080"/>
                </a:solidFill>
                <a:highlight>
                  <a:srgbClr val="2B2B2B"/>
                </a:highlight>
                <a:latin typeface="Courier New"/>
                <a:ea typeface="Courier New"/>
                <a:cs typeface="Courier New"/>
                <a:sym typeface="Courier New"/>
              </a:rPr>
              <a:t>// (**)</a:t>
            </a:r>
            <a:endParaRPr b="1" sz="11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100">
                <a:solidFill>
                  <a:srgbClr val="808080"/>
                </a:solidFill>
                <a:highlight>
                  <a:srgbClr val="2B2B2B"/>
                </a:highlight>
                <a:latin typeface="Courier New"/>
                <a:ea typeface="Courier New"/>
                <a:cs typeface="Courier New"/>
                <a:sym typeface="Courier New"/>
              </a:rPr>
              <a:t>   </a:t>
            </a:r>
            <a:r>
              <a:rPr b="1" lang="en-US" sz="1100">
                <a:solidFill>
                  <a:srgbClr val="CC7832"/>
                </a:solidFill>
                <a:highlight>
                  <a:srgbClr val="2B2B2B"/>
                </a:highlight>
                <a:latin typeface="Courier New"/>
                <a:ea typeface="Courier New"/>
                <a:cs typeface="Courier New"/>
                <a:sym typeface="Courier New"/>
              </a:rPr>
              <a:t>return new </a:t>
            </a:r>
            <a:r>
              <a:rPr b="1" i="1" lang="en-US" sz="1100">
                <a:solidFill>
                  <a:srgbClr val="9876AA"/>
                </a:solidFill>
                <a:highlight>
                  <a:srgbClr val="2B2B2B"/>
                </a:highlight>
                <a:latin typeface="Courier New"/>
                <a:ea typeface="Courier New"/>
                <a:cs typeface="Courier New"/>
                <a:sym typeface="Courier New"/>
              </a:rPr>
              <a:t>Promise</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resolve</a:t>
            </a:r>
            <a:r>
              <a:rPr b="1" lang="en-US" sz="1100">
                <a:solidFill>
                  <a:srgbClr val="CC7832"/>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reject</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=&gt;</a:t>
            </a:r>
            <a:r>
              <a:rPr b="1" i="1" lang="en-US" sz="1100">
                <a:solidFill>
                  <a:srgbClr val="9876AA"/>
                </a:solidFill>
                <a:highlight>
                  <a:srgbClr val="2B2B2B"/>
                </a:highlight>
                <a:latin typeface="Courier New"/>
                <a:ea typeface="Courier New"/>
                <a:cs typeface="Courier New"/>
                <a:sym typeface="Courier New"/>
              </a:rPr>
              <a:t>{</a:t>
            </a:r>
            <a:endParaRPr b="1" i="1" sz="11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       </a:t>
            </a:r>
            <a:r>
              <a:rPr b="1" lang="en-US" sz="1100">
                <a:solidFill>
                  <a:srgbClr val="FFC66D"/>
                </a:solidFill>
                <a:highlight>
                  <a:srgbClr val="2B2B2B"/>
                </a:highlight>
                <a:latin typeface="Courier New"/>
                <a:ea typeface="Courier New"/>
                <a:cs typeface="Courier New"/>
                <a:sym typeface="Courier New"/>
              </a:rPr>
              <a:t>setTimeout</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=&gt;</a:t>
            </a:r>
            <a:r>
              <a:rPr b="1" i="1" lang="en-US" sz="1100">
                <a:solidFill>
                  <a:srgbClr val="9876AA"/>
                </a:solidFill>
                <a:highlight>
                  <a:srgbClr val="2B2B2B"/>
                </a:highlight>
                <a:latin typeface="Courier New"/>
                <a:ea typeface="Courier New"/>
                <a:cs typeface="Courier New"/>
                <a:sym typeface="Courier New"/>
              </a:rPr>
              <a:t>{</a:t>
            </a:r>
            <a:endParaRPr b="1" i="1" sz="11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           </a:t>
            </a:r>
            <a:r>
              <a:rPr b="1" lang="en-US" sz="1100">
                <a:solidFill>
                  <a:srgbClr val="A9B7C6"/>
                </a:solidFill>
                <a:highlight>
                  <a:srgbClr val="2B2B2B"/>
                </a:highlight>
                <a:latin typeface="Courier New"/>
                <a:ea typeface="Courier New"/>
                <a:cs typeface="Courier New"/>
                <a:sym typeface="Courier New"/>
              </a:rPr>
              <a:t>result+=</a:t>
            </a:r>
            <a:r>
              <a:rPr b="1" lang="en-US" sz="1100">
                <a:solidFill>
                  <a:srgbClr val="6897BB"/>
                </a:solidFill>
                <a:highlight>
                  <a:srgbClr val="2B2B2B"/>
                </a:highlight>
                <a:latin typeface="Courier New"/>
                <a:ea typeface="Courier New"/>
                <a:cs typeface="Courier New"/>
                <a:sym typeface="Courier New"/>
              </a:rPr>
              <a:t>10</a:t>
            </a:r>
            <a:r>
              <a:rPr b="1" lang="en-US" sz="1100">
                <a:solidFill>
                  <a:srgbClr val="CC7832"/>
                </a:solidFill>
                <a:highlight>
                  <a:srgbClr val="2B2B2B"/>
                </a:highlight>
                <a:latin typeface="Courier New"/>
                <a:ea typeface="Courier New"/>
                <a:cs typeface="Courier New"/>
                <a:sym typeface="Courier New"/>
              </a:rPr>
              <a:t>;</a:t>
            </a:r>
            <a:endParaRPr b="1"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100">
                <a:solidFill>
                  <a:srgbClr val="CC7832"/>
                </a:solidFill>
                <a:highlight>
                  <a:srgbClr val="2B2B2B"/>
                </a:highlight>
                <a:latin typeface="Courier New"/>
                <a:ea typeface="Courier New"/>
                <a:cs typeface="Courier New"/>
                <a:sym typeface="Courier New"/>
              </a:rPr>
              <a:t>           </a:t>
            </a:r>
            <a:r>
              <a:rPr b="1" lang="en-US" sz="1100">
                <a:solidFill>
                  <a:srgbClr val="A9B7C6"/>
                </a:solidFill>
                <a:highlight>
                  <a:srgbClr val="2B2B2B"/>
                </a:highlight>
                <a:latin typeface="Courier New"/>
                <a:ea typeface="Courier New"/>
                <a:cs typeface="Courier New"/>
                <a:sym typeface="Courier New"/>
              </a:rPr>
              <a:t>resolve</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result</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a:t>
            </a:r>
            <a:endParaRPr b="1"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100">
                <a:solidFill>
                  <a:srgbClr val="CC7832"/>
                </a:solidFill>
                <a:highlight>
                  <a:srgbClr val="2B2B2B"/>
                </a:highlight>
                <a:latin typeface="Courier New"/>
                <a:ea typeface="Courier New"/>
                <a:cs typeface="Courier New"/>
                <a:sym typeface="Courier New"/>
              </a:rPr>
              <a:t>       </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a:t>
            </a:r>
            <a:r>
              <a:rPr b="1" lang="en-US" sz="1100">
                <a:solidFill>
                  <a:srgbClr val="6897BB"/>
                </a:solidFill>
                <a:highlight>
                  <a:srgbClr val="2B2B2B"/>
                </a:highlight>
                <a:latin typeface="Courier New"/>
                <a:ea typeface="Courier New"/>
                <a:cs typeface="Courier New"/>
                <a:sym typeface="Courier New"/>
              </a:rPr>
              <a:t>2000</a:t>
            </a:r>
            <a:r>
              <a:rPr b="1" i="1" lang="en-US" sz="1100">
                <a:solidFill>
                  <a:srgbClr val="9876AA"/>
                </a:solidFill>
                <a:highlight>
                  <a:srgbClr val="2B2B2B"/>
                </a:highlight>
                <a:latin typeface="Courier New"/>
                <a:ea typeface="Courier New"/>
                <a:cs typeface="Courier New"/>
                <a:sym typeface="Courier New"/>
              </a:rPr>
              <a:t>)</a:t>
            </a:r>
            <a:endParaRPr b="1" i="1" sz="11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   })</a:t>
            </a:r>
            <a:endParaRPr b="1" i="1" sz="11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a:t>
            </a:r>
            <a:r>
              <a:rPr b="1" lang="en-US" sz="1100">
                <a:solidFill>
                  <a:srgbClr val="FFC66D"/>
                </a:solidFill>
                <a:highlight>
                  <a:srgbClr val="2B2B2B"/>
                </a:highlight>
                <a:latin typeface="Courier New"/>
                <a:ea typeface="Courier New"/>
                <a:cs typeface="Courier New"/>
                <a:sym typeface="Courier New"/>
              </a:rPr>
              <a:t>then</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function</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result</a:t>
            </a:r>
            <a:r>
              <a:rPr b="1" i="1" lang="en-US" sz="1100">
                <a:solidFill>
                  <a:srgbClr val="9876AA"/>
                </a:solidFill>
                <a:highlight>
                  <a:srgbClr val="2B2B2B"/>
                </a:highlight>
                <a:latin typeface="Courier New"/>
                <a:ea typeface="Courier New"/>
                <a:cs typeface="Courier New"/>
                <a:sym typeface="Courier New"/>
              </a:rPr>
              <a:t>) { </a:t>
            </a:r>
            <a:r>
              <a:rPr b="1" lang="en-US" sz="1100">
                <a:solidFill>
                  <a:srgbClr val="808080"/>
                </a:solidFill>
                <a:highlight>
                  <a:srgbClr val="2B2B2B"/>
                </a:highlight>
                <a:latin typeface="Courier New"/>
                <a:ea typeface="Courier New"/>
                <a:cs typeface="Courier New"/>
                <a:sym typeface="Courier New"/>
              </a:rPr>
              <a:t>// (***)</a:t>
            </a:r>
            <a:endParaRPr b="1" sz="11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100">
                <a:solidFill>
                  <a:srgbClr val="808080"/>
                </a:solidFill>
                <a:highlight>
                  <a:srgbClr val="2B2B2B"/>
                </a:highlight>
                <a:latin typeface="Courier New"/>
                <a:ea typeface="Courier New"/>
                <a:cs typeface="Courier New"/>
                <a:sym typeface="Courier New"/>
              </a:rPr>
              <a:t>   </a:t>
            </a:r>
            <a:r>
              <a:rPr b="1" lang="en-US" sz="1100">
                <a:solidFill>
                  <a:srgbClr val="CC7832"/>
                </a:solidFill>
                <a:highlight>
                  <a:srgbClr val="2B2B2B"/>
                </a:highlight>
                <a:latin typeface="Courier New"/>
                <a:ea typeface="Courier New"/>
                <a:cs typeface="Courier New"/>
                <a:sym typeface="Courier New"/>
              </a:rPr>
              <a:t>return new </a:t>
            </a:r>
            <a:r>
              <a:rPr b="1" i="1" lang="en-US" sz="1100">
                <a:solidFill>
                  <a:srgbClr val="9876AA"/>
                </a:solidFill>
                <a:highlight>
                  <a:srgbClr val="2B2B2B"/>
                </a:highlight>
                <a:latin typeface="Courier New"/>
                <a:ea typeface="Courier New"/>
                <a:cs typeface="Courier New"/>
                <a:sym typeface="Courier New"/>
              </a:rPr>
              <a:t>Promise</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resolve</a:t>
            </a:r>
            <a:r>
              <a:rPr b="1" lang="en-US" sz="1100">
                <a:solidFill>
                  <a:srgbClr val="CC7832"/>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reject</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=&gt;</a:t>
            </a:r>
            <a:r>
              <a:rPr b="1" i="1" lang="en-US" sz="1100">
                <a:solidFill>
                  <a:srgbClr val="9876AA"/>
                </a:solidFill>
                <a:highlight>
                  <a:srgbClr val="2B2B2B"/>
                </a:highlight>
                <a:latin typeface="Courier New"/>
                <a:ea typeface="Courier New"/>
                <a:cs typeface="Courier New"/>
                <a:sym typeface="Courier New"/>
              </a:rPr>
              <a:t>{</a:t>
            </a:r>
            <a:endParaRPr b="1" i="1" sz="11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       </a:t>
            </a:r>
            <a:r>
              <a:rPr b="1" lang="en-US" sz="1100">
                <a:solidFill>
                  <a:srgbClr val="FFC66D"/>
                </a:solidFill>
                <a:highlight>
                  <a:srgbClr val="2B2B2B"/>
                </a:highlight>
                <a:latin typeface="Courier New"/>
                <a:ea typeface="Courier New"/>
                <a:cs typeface="Courier New"/>
                <a:sym typeface="Courier New"/>
              </a:rPr>
              <a:t>setTimeout</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=&gt;</a:t>
            </a:r>
            <a:r>
              <a:rPr b="1" i="1" lang="en-US" sz="1100">
                <a:solidFill>
                  <a:srgbClr val="9876AA"/>
                </a:solidFill>
                <a:highlight>
                  <a:srgbClr val="2B2B2B"/>
                </a:highlight>
                <a:latin typeface="Courier New"/>
                <a:ea typeface="Courier New"/>
                <a:cs typeface="Courier New"/>
                <a:sym typeface="Courier New"/>
              </a:rPr>
              <a:t>{</a:t>
            </a:r>
            <a:endParaRPr b="1" i="1" sz="11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           </a:t>
            </a:r>
            <a:r>
              <a:rPr b="1" lang="en-US" sz="1100">
                <a:solidFill>
                  <a:srgbClr val="A9B7C6"/>
                </a:solidFill>
                <a:highlight>
                  <a:srgbClr val="2B2B2B"/>
                </a:highlight>
                <a:latin typeface="Courier New"/>
                <a:ea typeface="Courier New"/>
                <a:cs typeface="Courier New"/>
                <a:sym typeface="Courier New"/>
              </a:rPr>
              <a:t>result+=</a:t>
            </a:r>
            <a:r>
              <a:rPr b="1" lang="en-US" sz="1100">
                <a:solidFill>
                  <a:srgbClr val="6897BB"/>
                </a:solidFill>
                <a:highlight>
                  <a:srgbClr val="2B2B2B"/>
                </a:highlight>
                <a:latin typeface="Courier New"/>
                <a:ea typeface="Courier New"/>
                <a:cs typeface="Courier New"/>
                <a:sym typeface="Courier New"/>
              </a:rPr>
              <a:t>10</a:t>
            </a:r>
            <a:r>
              <a:rPr b="1" lang="en-US" sz="1100">
                <a:solidFill>
                  <a:srgbClr val="CC7832"/>
                </a:solidFill>
                <a:highlight>
                  <a:srgbClr val="2B2B2B"/>
                </a:highlight>
                <a:latin typeface="Courier New"/>
                <a:ea typeface="Courier New"/>
                <a:cs typeface="Courier New"/>
                <a:sym typeface="Courier New"/>
              </a:rPr>
              <a:t>;</a:t>
            </a:r>
            <a:endParaRPr b="1"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100">
                <a:solidFill>
                  <a:srgbClr val="CC7832"/>
                </a:solidFill>
                <a:highlight>
                  <a:srgbClr val="2B2B2B"/>
                </a:highlight>
                <a:latin typeface="Courier New"/>
                <a:ea typeface="Courier New"/>
                <a:cs typeface="Courier New"/>
                <a:sym typeface="Courier New"/>
              </a:rPr>
              <a:t>           </a:t>
            </a:r>
            <a:r>
              <a:rPr b="1" lang="en-US" sz="1100">
                <a:solidFill>
                  <a:srgbClr val="A9B7C6"/>
                </a:solidFill>
                <a:highlight>
                  <a:srgbClr val="2B2B2B"/>
                </a:highlight>
                <a:latin typeface="Courier New"/>
                <a:ea typeface="Courier New"/>
                <a:cs typeface="Courier New"/>
                <a:sym typeface="Courier New"/>
              </a:rPr>
              <a:t>resolve</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result</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a:t>
            </a:r>
            <a:endParaRPr b="1"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100">
                <a:solidFill>
                  <a:srgbClr val="CC7832"/>
                </a:solidFill>
                <a:highlight>
                  <a:srgbClr val="2B2B2B"/>
                </a:highlight>
                <a:latin typeface="Courier New"/>
                <a:ea typeface="Courier New"/>
                <a:cs typeface="Courier New"/>
                <a:sym typeface="Courier New"/>
              </a:rPr>
              <a:t>       </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a:t>
            </a:r>
            <a:r>
              <a:rPr b="1" lang="en-US" sz="1100">
                <a:solidFill>
                  <a:srgbClr val="6897BB"/>
                </a:solidFill>
                <a:highlight>
                  <a:srgbClr val="2B2B2B"/>
                </a:highlight>
                <a:latin typeface="Courier New"/>
                <a:ea typeface="Courier New"/>
                <a:cs typeface="Courier New"/>
                <a:sym typeface="Courier New"/>
              </a:rPr>
              <a:t>2000</a:t>
            </a:r>
            <a:r>
              <a:rPr b="1" i="1" lang="en-US" sz="1100">
                <a:solidFill>
                  <a:srgbClr val="9876AA"/>
                </a:solidFill>
                <a:highlight>
                  <a:srgbClr val="2B2B2B"/>
                </a:highlight>
                <a:latin typeface="Courier New"/>
                <a:ea typeface="Courier New"/>
                <a:cs typeface="Courier New"/>
                <a:sym typeface="Courier New"/>
              </a:rPr>
              <a:t>)</a:t>
            </a:r>
            <a:endParaRPr b="1" i="1" sz="11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   })</a:t>
            </a:r>
            <a:endParaRPr b="1" i="1" sz="11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a:t>
            </a:r>
            <a:r>
              <a:rPr b="1" lang="en-US" sz="1100">
                <a:solidFill>
                  <a:srgbClr val="FFC66D"/>
                </a:solidFill>
                <a:highlight>
                  <a:srgbClr val="2B2B2B"/>
                </a:highlight>
                <a:latin typeface="Courier New"/>
                <a:ea typeface="Courier New"/>
                <a:cs typeface="Courier New"/>
                <a:sym typeface="Courier New"/>
              </a:rPr>
              <a:t>then</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function</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result</a:t>
            </a:r>
            <a:r>
              <a:rPr b="1" i="1" lang="en-US" sz="1100">
                <a:solidFill>
                  <a:srgbClr val="9876AA"/>
                </a:solidFill>
                <a:highlight>
                  <a:srgbClr val="2B2B2B"/>
                </a:highlight>
                <a:latin typeface="Courier New"/>
                <a:ea typeface="Courier New"/>
                <a:cs typeface="Courier New"/>
                <a:sym typeface="Courier New"/>
              </a:rPr>
              <a:t>) {</a:t>
            </a:r>
            <a:endParaRPr b="1" i="1" sz="11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   </a:t>
            </a:r>
            <a:r>
              <a:rPr b="1" i="1" lang="en-US" sz="1100">
                <a:solidFill>
                  <a:srgbClr val="9876AA"/>
                </a:solidFill>
                <a:highlight>
                  <a:srgbClr val="2B2B2B"/>
                </a:highlight>
                <a:latin typeface="Courier New"/>
                <a:ea typeface="Courier New"/>
                <a:cs typeface="Courier New"/>
                <a:sym typeface="Courier New"/>
              </a:rPr>
              <a:t>console</a:t>
            </a:r>
            <a:r>
              <a:rPr b="1" lang="en-US" sz="1100">
                <a:solidFill>
                  <a:srgbClr val="A9B7C6"/>
                </a:solidFill>
                <a:highlight>
                  <a:srgbClr val="2B2B2B"/>
                </a:highlight>
                <a:latin typeface="Courier New"/>
                <a:ea typeface="Courier New"/>
                <a:cs typeface="Courier New"/>
                <a:sym typeface="Courier New"/>
              </a:rPr>
              <a:t>.</a:t>
            </a:r>
            <a:r>
              <a:rPr b="1" lang="en-US" sz="1100">
                <a:solidFill>
                  <a:srgbClr val="FFC66D"/>
                </a:solidFill>
                <a:highlight>
                  <a:srgbClr val="2B2B2B"/>
                </a:highlight>
                <a:latin typeface="Courier New"/>
                <a:ea typeface="Courier New"/>
                <a:cs typeface="Courier New"/>
                <a:sym typeface="Courier New"/>
              </a:rPr>
              <a:t>log</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A9B7C6"/>
                </a:solidFill>
                <a:highlight>
                  <a:srgbClr val="2B2B2B"/>
                </a:highlight>
                <a:latin typeface="Courier New"/>
                <a:ea typeface="Courier New"/>
                <a:cs typeface="Courier New"/>
                <a:sym typeface="Courier New"/>
              </a:rPr>
              <a:t>result</a:t>
            </a: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 </a:t>
            </a:r>
            <a:r>
              <a:rPr b="1" lang="en-US" sz="1100">
                <a:solidFill>
                  <a:srgbClr val="808080"/>
                </a:solidFill>
                <a:highlight>
                  <a:srgbClr val="2B2B2B"/>
                </a:highlight>
                <a:latin typeface="Courier New"/>
                <a:ea typeface="Courier New"/>
                <a:cs typeface="Courier New"/>
                <a:sym typeface="Courier New"/>
              </a:rPr>
              <a:t>// 21</a:t>
            </a:r>
            <a:endParaRPr b="1" sz="11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100">
                <a:solidFill>
                  <a:srgbClr val="9876AA"/>
                </a:solidFill>
                <a:highlight>
                  <a:srgbClr val="2B2B2B"/>
                </a:highlight>
                <a:latin typeface="Courier New"/>
                <a:ea typeface="Courier New"/>
                <a:cs typeface="Courier New"/>
                <a:sym typeface="Courier New"/>
              </a:rPr>
              <a:t>})</a:t>
            </a:r>
            <a:r>
              <a:rPr b="1" lang="en-US" sz="1100">
                <a:solidFill>
                  <a:srgbClr val="CC7832"/>
                </a:solidFill>
                <a:highlight>
                  <a:srgbClr val="2B2B2B"/>
                </a:highlight>
                <a:latin typeface="Courier New"/>
                <a:ea typeface="Courier New"/>
                <a:cs typeface="Courier New"/>
                <a:sym typeface="Courier New"/>
              </a:rPr>
              <a:t>;</a:t>
            </a:r>
            <a:endParaRPr b="1" sz="11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100">
              <a:solidFill>
                <a:srgbClr val="CC7832"/>
              </a:solidFill>
              <a:highlight>
                <a:srgbClr val="2B2B2B"/>
              </a:highlight>
              <a:latin typeface="Courier New"/>
              <a:ea typeface="Courier New"/>
              <a:cs typeface="Courier New"/>
              <a:sym typeface="Courier New"/>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g119f4f681e6_0_274"/>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305" name="Google Shape;305;g119f4f681e6_0_274"/>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306" name="Google Shape;306;g119f4f681e6_0_274"/>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307" name="Google Shape;307;g119f4f681e6_0_274"/>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08" name="Google Shape;308;g119f4f681e6_0_274"/>
          <p:cNvSpPr txBox="1"/>
          <p:nvPr/>
        </p:nvSpPr>
        <p:spPr>
          <a:xfrm flipH="1">
            <a:off x="3090325" y="127125"/>
            <a:ext cx="57903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Demo</a:t>
            </a:r>
            <a:endParaRPr b="0" i="0" sz="1400" u="none" cap="none" strike="noStrike">
              <a:solidFill>
                <a:srgbClr val="000000"/>
              </a:solidFill>
              <a:latin typeface="Arial"/>
              <a:ea typeface="Arial"/>
              <a:cs typeface="Arial"/>
              <a:sym typeface="Arial"/>
            </a:endParaRPr>
          </a:p>
        </p:txBody>
      </p:sp>
      <p:sp>
        <p:nvSpPr>
          <p:cNvPr id="309" name="Google Shape;309;g119f4f681e6_0_274"/>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310" name="Google Shape;310;g119f4f681e6_0_274"/>
          <p:cNvSpPr txBox="1"/>
          <p:nvPr/>
        </p:nvSpPr>
        <p:spPr>
          <a:xfrm>
            <a:off x="1009150" y="1795625"/>
            <a:ext cx="7455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Giáo viên demo về promise/promise chain cho học viên</a:t>
            </a:r>
            <a:endParaRPr sz="2400">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g1180ca0bbf9_0_248"/>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316" name="Google Shape;316;g1180ca0bbf9_0_248"/>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317" name="Google Shape;317;g1180ca0bbf9_0_248"/>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318" name="Google Shape;318;g1180ca0bbf9_0_248"/>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19" name="Google Shape;319;g1180ca0bbf9_0_248"/>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Async/Await</a:t>
            </a:r>
            <a:endParaRPr b="0" i="0" sz="1400" u="none" cap="none" strike="noStrike">
              <a:solidFill>
                <a:srgbClr val="000000"/>
              </a:solidFill>
              <a:latin typeface="Arial"/>
              <a:ea typeface="Arial"/>
              <a:cs typeface="Arial"/>
              <a:sym typeface="Arial"/>
            </a:endParaRPr>
          </a:p>
        </p:txBody>
      </p:sp>
      <p:sp>
        <p:nvSpPr>
          <p:cNvPr id="320" name="Google Shape;320;g1180ca0bbf9_0_248"/>
          <p:cNvSpPr txBox="1"/>
          <p:nvPr/>
        </p:nvSpPr>
        <p:spPr>
          <a:xfrm>
            <a:off x="490525" y="881400"/>
            <a:ext cx="8218800" cy="46176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Async/Await là một cặp từ khoá được bổ sung vào JavaScript từ phiên bản ES7</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Async/Await ra đời để khắc phục nốt nhược điểm của promise là vẫn sử dụng callback function trong các handler function </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Async/Await giúp lập trình viên xử lý promise mà hoàn toàn không cần sử dụng đến callback function </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Async/Await bắt buộc phải sử dụng trong một hàm, hàm đó sẽ chứa đoạn code bất đồng bộ </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Async sẽ được đặt trước hàm và await được đặt trước đoạn code bất đồng bộ trong hàm</a:t>
            </a:r>
            <a:endParaRPr sz="2400">
              <a:latin typeface="Calibri"/>
              <a:ea typeface="Calibri"/>
              <a:cs typeface="Calibri"/>
              <a:sym typeface="Calibri"/>
            </a:endParaRPr>
          </a:p>
          <a:p>
            <a:pPr indent="0" lvl="0" marL="0" rtl="0" algn="l">
              <a:spcBef>
                <a:spcPts val="0"/>
              </a:spcBef>
              <a:spcAft>
                <a:spcPts val="0"/>
              </a:spcAft>
              <a:buNone/>
            </a:pPr>
            <a:r>
              <a:t/>
            </a:r>
            <a:endParaRPr sz="2400">
              <a:latin typeface="Calibri"/>
              <a:ea typeface="Calibri"/>
              <a:cs typeface="Calibri"/>
              <a:sym typeface="Calibri"/>
            </a:endParaRPr>
          </a:p>
        </p:txBody>
      </p:sp>
      <p:sp>
        <p:nvSpPr>
          <p:cNvPr id="321" name="Google Shape;321;g1180ca0bbf9_0_248"/>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g1180ca0bbf9_0_259"/>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327" name="Google Shape;327;g1180ca0bbf9_0_259"/>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328" name="Google Shape;328;g1180ca0bbf9_0_259"/>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329" name="Google Shape;329;g1180ca0bbf9_0_259"/>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30" name="Google Shape;330;g1180ca0bbf9_0_259"/>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Async/Await</a:t>
            </a:r>
            <a:endParaRPr b="0" i="0" sz="1400" u="none" cap="none" strike="noStrike">
              <a:solidFill>
                <a:srgbClr val="000000"/>
              </a:solidFill>
              <a:latin typeface="Arial"/>
              <a:ea typeface="Arial"/>
              <a:cs typeface="Arial"/>
              <a:sym typeface="Arial"/>
            </a:endParaRPr>
          </a:p>
        </p:txBody>
      </p:sp>
      <p:sp>
        <p:nvSpPr>
          <p:cNvPr id="331" name="Google Shape;331;g1180ca0bbf9_0_259"/>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332" name="Google Shape;332;g1180ca0bbf9_0_259"/>
          <p:cNvSpPr txBox="1"/>
          <p:nvPr/>
        </p:nvSpPr>
        <p:spPr>
          <a:xfrm>
            <a:off x="556950" y="1380025"/>
            <a:ext cx="8030100" cy="36480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async function </a:t>
            </a:r>
            <a:r>
              <a:rPr b="1" lang="en-US" sz="1500">
                <a:solidFill>
                  <a:srgbClr val="FFC66D"/>
                </a:solidFill>
                <a:highlight>
                  <a:srgbClr val="2B2B2B"/>
                </a:highlight>
                <a:latin typeface="Courier New"/>
                <a:ea typeface="Courier New"/>
                <a:cs typeface="Courier New"/>
                <a:sym typeface="Courier New"/>
              </a:rPr>
              <a:t>execAsyncCode</a:t>
            </a:r>
            <a:r>
              <a:rPr b="1" lang="en-US" sz="1500">
                <a:solidFill>
                  <a:srgbClr val="9876AA"/>
                </a:solidFill>
                <a:highlight>
                  <a:srgbClr val="2B2B2B"/>
                </a:highlight>
                <a:latin typeface="Courier New"/>
                <a:ea typeface="Courier New"/>
                <a:cs typeface="Courier New"/>
                <a:sym typeface="Courier New"/>
              </a:rPr>
              <a:t>() {</a:t>
            </a:r>
            <a:endParaRPr b="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9876AA"/>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const </a:t>
            </a:r>
            <a:r>
              <a:rPr b="1" lang="en-US" sz="1500">
                <a:solidFill>
                  <a:srgbClr val="A9B7C6"/>
                </a:solidFill>
                <a:highlight>
                  <a:srgbClr val="2B2B2B"/>
                </a:highlight>
                <a:latin typeface="Courier New"/>
                <a:ea typeface="Courier New"/>
                <a:cs typeface="Courier New"/>
                <a:sym typeface="Courier New"/>
              </a:rPr>
              <a:t>p = </a:t>
            </a:r>
            <a:r>
              <a:rPr b="1" lang="en-US" sz="1500">
                <a:solidFill>
                  <a:srgbClr val="CC7832"/>
                </a:solidFill>
                <a:highlight>
                  <a:srgbClr val="2B2B2B"/>
                </a:highlight>
                <a:latin typeface="Courier New"/>
                <a:ea typeface="Courier New"/>
                <a:cs typeface="Courier New"/>
                <a:sym typeface="Courier New"/>
              </a:rPr>
              <a:t>await new </a:t>
            </a:r>
            <a:r>
              <a:rPr b="1" lang="en-US" sz="1500">
                <a:solidFill>
                  <a:srgbClr val="9876AA"/>
                </a:solidFill>
                <a:highlight>
                  <a:srgbClr val="2B2B2B"/>
                </a:highlight>
                <a:latin typeface="Courier New"/>
                <a:ea typeface="Courier New"/>
                <a:cs typeface="Courier New"/>
                <a:sym typeface="Courier New"/>
              </a:rPr>
              <a:t>Promise((</a:t>
            </a:r>
            <a:r>
              <a:rPr b="1" lang="en-US" sz="1500">
                <a:solidFill>
                  <a:srgbClr val="A9B7C6"/>
                </a:solidFill>
                <a:highlight>
                  <a:srgbClr val="2B2B2B"/>
                </a:highlight>
                <a:latin typeface="Courier New"/>
                <a:ea typeface="Courier New"/>
                <a:cs typeface="Courier New"/>
                <a:sym typeface="Courier New"/>
              </a:rPr>
              <a:t>resolve</a:t>
            </a:r>
            <a:r>
              <a:rPr b="1" lang="en-US" sz="1500">
                <a:solidFill>
                  <a:srgbClr val="CC7832"/>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reject</a:t>
            </a:r>
            <a:r>
              <a:rPr b="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=&gt;</a:t>
            </a:r>
            <a:r>
              <a:rPr b="1" lang="en-US" sz="1500">
                <a:solidFill>
                  <a:srgbClr val="9876AA"/>
                </a:solidFill>
                <a:highlight>
                  <a:srgbClr val="2B2B2B"/>
                </a:highlight>
                <a:latin typeface="Courier New"/>
                <a:ea typeface="Courier New"/>
                <a:cs typeface="Courier New"/>
                <a:sym typeface="Courier New"/>
              </a:rPr>
              <a:t>{</a:t>
            </a:r>
            <a:endParaRPr b="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9876AA"/>
                </a:solidFill>
                <a:highlight>
                  <a:srgbClr val="2B2B2B"/>
                </a:highlight>
                <a:latin typeface="Courier New"/>
                <a:ea typeface="Courier New"/>
                <a:cs typeface="Courier New"/>
                <a:sym typeface="Courier New"/>
              </a:rPr>
              <a:t>       </a:t>
            </a:r>
            <a:r>
              <a:rPr b="1" lang="en-US" sz="1500">
                <a:solidFill>
                  <a:srgbClr val="FFC66D"/>
                </a:solidFill>
                <a:highlight>
                  <a:srgbClr val="2B2B2B"/>
                </a:highlight>
                <a:latin typeface="Courier New"/>
                <a:ea typeface="Courier New"/>
                <a:cs typeface="Courier New"/>
                <a:sym typeface="Courier New"/>
              </a:rPr>
              <a:t>setTimeout</a:t>
            </a:r>
            <a:r>
              <a:rPr b="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=&gt;</a:t>
            </a:r>
            <a:r>
              <a:rPr b="1" lang="en-US" sz="1500">
                <a:solidFill>
                  <a:srgbClr val="9876AA"/>
                </a:solidFill>
                <a:highlight>
                  <a:srgbClr val="2B2B2B"/>
                </a:highlight>
                <a:latin typeface="Courier New"/>
                <a:ea typeface="Courier New"/>
                <a:cs typeface="Courier New"/>
                <a:sym typeface="Courier New"/>
              </a:rPr>
              <a:t>{</a:t>
            </a:r>
            <a:endParaRPr b="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9876AA"/>
                </a:solidFill>
                <a:highlight>
                  <a:srgbClr val="2B2B2B"/>
                </a:highlight>
                <a:latin typeface="Courier New"/>
                <a:ea typeface="Courier New"/>
                <a:cs typeface="Courier New"/>
                <a:sym typeface="Courier New"/>
              </a:rPr>
              <a:t>           </a:t>
            </a:r>
            <a:r>
              <a:rPr b="1" lang="en-US" sz="1500">
                <a:solidFill>
                  <a:srgbClr val="A9B7C6"/>
                </a:solidFill>
                <a:highlight>
                  <a:srgbClr val="2B2B2B"/>
                </a:highlight>
                <a:latin typeface="Courier New"/>
                <a:ea typeface="Courier New"/>
                <a:cs typeface="Courier New"/>
                <a:sym typeface="Courier New"/>
              </a:rPr>
              <a:t>resolve</a:t>
            </a:r>
            <a:r>
              <a:rPr b="1" lang="en-US" sz="1500">
                <a:solidFill>
                  <a:srgbClr val="9876AA"/>
                </a:solidFill>
                <a:highlight>
                  <a:srgbClr val="2B2B2B"/>
                </a:highlight>
                <a:latin typeface="Courier New"/>
                <a:ea typeface="Courier New"/>
                <a:cs typeface="Courier New"/>
                <a:sym typeface="Courier New"/>
              </a:rPr>
              <a:t>(</a:t>
            </a:r>
            <a:r>
              <a:rPr b="1" lang="en-US" sz="1500">
                <a:solidFill>
                  <a:srgbClr val="6897BB"/>
                </a:solidFill>
                <a:highlight>
                  <a:srgbClr val="2B2B2B"/>
                </a:highlight>
                <a:latin typeface="Courier New"/>
                <a:ea typeface="Courier New"/>
                <a:cs typeface="Courier New"/>
                <a:sym typeface="Courier New"/>
              </a:rPr>
              <a:t>1</a:t>
            </a:r>
            <a:r>
              <a:rPr b="1" lang="en-US" sz="1500">
                <a:solidFill>
                  <a:srgbClr val="A9B7C6"/>
                </a:solidFill>
                <a:highlight>
                  <a:srgbClr val="2B2B2B"/>
                </a:highlight>
                <a:latin typeface="Courier New"/>
                <a:ea typeface="Courier New"/>
                <a:cs typeface="Courier New"/>
                <a:sym typeface="Courier New"/>
              </a:rPr>
              <a:t>+</a:t>
            </a:r>
            <a:r>
              <a:rPr b="1" lang="en-US" sz="1500">
                <a:solidFill>
                  <a:srgbClr val="6897BB"/>
                </a:solidFill>
                <a:highlight>
                  <a:srgbClr val="2B2B2B"/>
                </a:highlight>
                <a:latin typeface="Courier New"/>
                <a:ea typeface="Courier New"/>
                <a:cs typeface="Courier New"/>
                <a:sym typeface="Courier New"/>
              </a:rPr>
              <a:t>1</a:t>
            </a:r>
            <a:r>
              <a:rPr b="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       </a:t>
            </a:r>
            <a:r>
              <a:rPr b="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r>
              <a:rPr b="1" lang="en-US" sz="1500">
                <a:solidFill>
                  <a:srgbClr val="6897BB"/>
                </a:solidFill>
                <a:highlight>
                  <a:srgbClr val="2B2B2B"/>
                </a:highlight>
                <a:latin typeface="Courier New"/>
                <a:ea typeface="Courier New"/>
                <a:cs typeface="Courier New"/>
                <a:sym typeface="Courier New"/>
              </a:rPr>
              <a:t>1000</a:t>
            </a:r>
            <a:r>
              <a:rPr b="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   </a:t>
            </a:r>
            <a:r>
              <a:rPr b="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   try </a:t>
            </a:r>
            <a:r>
              <a:rPr b="1" lang="en-US" sz="1500">
                <a:solidFill>
                  <a:srgbClr val="9876AA"/>
                </a:solidFill>
                <a:highlight>
                  <a:srgbClr val="2B2B2B"/>
                </a:highlight>
                <a:latin typeface="Courier New"/>
                <a:ea typeface="Courier New"/>
                <a:cs typeface="Courier New"/>
                <a:sym typeface="Courier New"/>
              </a:rPr>
              <a:t>{</a:t>
            </a:r>
            <a:endParaRPr b="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9876AA"/>
                </a:solidFill>
                <a:highlight>
                  <a:srgbClr val="2B2B2B"/>
                </a:highlight>
                <a:latin typeface="Courier New"/>
                <a:ea typeface="Courier New"/>
                <a:cs typeface="Courier New"/>
                <a:sym typeface="Courier New"/>
              </a:rPr>
              <a:t>       console</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log</a:t>
            </a:r>
            <a:r>
              <a:rPr b="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p</a:t>
            </a:r>
            <a:r>
              <a:rPr b="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r>
              <a:rPr b="1" lang="en-US" sz="1500">
                <a:solidFill>
                  <a:srgbClr val="808080"/>
                </a:solidFill>
                <a:highlight>
                  <a:srgbClr val="2B2B2B"/>
                </a:highlight>
                <a:latin typeface="Courier New"/>
                <a:ea typeface="Courier New"/>
                <a:cs typeface="Courier New"/>
                <a:sym typeface="Courier New"/>
              </a:rPr>
              <a:t>//in ra 2</a:t>
            </a:r>
            <a:endParaRPr b="1" sz="15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808080"/>
                </a:solidFill>
                <a:highlight>
                  <a:srgbClr val="2B2B2B"/>
                </a:highlight>
                <a:latin typeface="Courier New"/>
                <a:ea typeface="Courier New"/>
                <a:cs typeface="Courier New"/>
                <a:sym typeface="Courier New"/>
              </a:rPr>
              <a:t>   </a:t>
            </a:r>
            <a:r>
              <a:rPr b="1" lang="en-US" sz="1500">
                <a:solidFill>
                  <a:srgbClr val="9876AA"/>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catch </a:t>
            </a:r>
            <a:r>
              <a:rPr b="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e</a:t>
            </a:r>
            <a:r>
              <a:rPr b="1" lang="en-US" sz="1500">
                <a:solidFill>
                  <a:srgbClr val="9876AA"/>
                </a:solidFill>
                <a:highlight>
                  <a:srgbClr val="2B2B2B"/>
                </a:highlight>
                <a:latin typeface="Courier New"/>
                <a:ea typeface="Courier New"/>
                <a:cs typeface="Courier New"/>
                <a:sym typeface="Courier New"/>
              </a:rPr>
              <a:t>) {</a:t>
            </a:r>
            <a:endParaRPr b="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9876AA"/>
                </a:solidFill>
                <a:highlight>
                  <a:srgbClr val="2B2B2B"/>
                </a:highlight>
                <a:latin typeface="Courier New"/>
                <a:ea typeface="Courier New"/>
                <a:cs typeface="Courier New"/>
                <a:sym typeface="Courier New"/>
              </a:rPr>
              <a:t>       console</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log</a:t>
            </a:r>
            <a:r>
              <a:rPr b="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e</a:t>
            </a:r>
            <a:r>
              <a:rPr b="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   </a:t>
            </a:r>
            <a:r>
              <a:rPr b="1" lang="en-US" sz="1500">
                <a:solidFill>
                  <a:srgbClr val="9876AA"/>
                </a:solidFill>
                <a:highlight>
                  <a:srgbClr val="2B2B2B"/>
                </a:highlight>
                <a:latin typeface="Courier New"/>
                <a:ea typeface="Courier New"/>
                <a:cs typeface="Courier New"/>
                <a:sym typeface="Courier New"/>
              </a:rPr>
              <a:t>}</a:t>
            </a:r>
            <a:endParaRPr b="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9876AA"/>
                </a:solidFill>
                <a:highlight>
                  <a:srgbClr val="2B2B2B"/>
                </a:highlight>
                <a:latin typeface="Courier New"/>
                <a:ea typeface="Courier New"/>
                <a:cs typeface="Courier New"/>
                <a:sym typeface="Courier New"/>
              </a:rPr>
              <a:t>}</a:t>
            </a:r>
            <a:endParaRPr b="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FFC66D"/>
                </a:solidFill>
                <a:highlight>
                  <a:srgbClr val="2B2B2B"/>
                </a:highlight>
                <a:latin typeface="Courier New"/>
                <a:ea typeface="Courier New"/>
                <a:cs typeface="Courier New"/>
                <a:sym typeface="Courier New"/>
              </a:rPr>
              <a:t>execAsyncCode</a:t>
            </a:r>
            <a:r>
              <a:rPr b="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500">
              <a:solidFill>
                <a:srgbClr val="CC7832"/>
              </a:solidFill>
              <a:highlight>
                <a:srgbClr val="2B2B2B"/>
              </a:highlight>
              <a:latin typeface="Courier New"/>
              <a:ea typeface="Courier New"/>
              <a:cs typeface="Courier New"/>
              <a:sym typeface="Courier New"/>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g119f4f681e6_0_12"/>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338" name="Google Shape;338;g119f4f681e6_0_12"/>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339" name="Google Shape;339;g119f4f681e6_0_12"/>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340" name="Google Shape;340;g119f4f681e6_0_12"/>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41" name="Google Shape;341;g119f4f681e6_0_12"/>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Chạy Promise song song</a:t>
            </a:r>
            <a:endParaRPr b="0" i="0" sz="1400" u="none" cap="none" strike="noStrike">
              <a:solidFill>
                <a:srgbClr val="000000"/>
              </a:solidFill>
              <a:latin typeface="Arial"/>
              <a:ea typeface="Arial"/>
              <a:cs typeface="Arial"/>
              <a:sym typeface="Arial"/>
            </a:endParaRPr>
          </a:p>
        </p:txBody>
      </p:sp>
      <p:sp>
        <p:nvSpPr>
          <p:cNvPr id="342" name="Google Shape;342;g119f4f681e6_0_12"/>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343" name="Google Shape;343;g119f4f681e6_0_12"/>
          <p:cNvSpPr txBox="1"/>
          <p:nvPr/>
        </p:nvSpPr>
        <p:spPr>
          <a:xfrm>
            <a:off x="675150" y="828738"/>
            <a:ext cx="7938300" cy="20319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JS cung cấp một cơ chế cho phép chạy nhiều promise song song cùng lúc với nhau, việc chạy promise song song giúp tiết kiệm đáng kể thời gian thực thi chương trình</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Để cài đặt cơ chế chạy promise song song, sử dụng một trong những hàm sau </a:t>
            </a:r>
            <a:endParaRPr sz="2400">
              <a:latin typeface="Calibri"/>
              <a:ea typeface="Calibri"/>
              <a:cs typeface="Calibri"/>
              <a:sym typeface="Calibri"/>
            </a:endParaRPr>
          </a:p>
        </p:txBody>
      </p:sp>
      <p:sp>
        <p:nvSpPr>
          <p:cNvPr id="344" name="Google Shape;344;g119f4f681e6_0_12"/>
          <p:cNvSpPr txBox="1"/>
          <p:nvPr/>
        </p:nvSpPr>
        <p:spPr>
          <a:xfrm>
            <a:off x="2366550" y="2790575"/>
            <a:ext cx="4328100" cy="16623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Promise.all</a:t>
            </a:r>
            <a:endParaRPr b="1" sz="2400">
              <a:solidFill>
                <a:schemeClr val="dk1"/>
              </a:solidFill>
              <a:latin typeface="Calibri"/>
              <a:ea typeface="Calibri"/>
              <a:cs typeface="Calibri"/>
              <a:sym typeface="Calibri"/>
            </a:endParaRPr>
          </a:p>
          <a:p>
            <a:pPr indent="-381000" lvl="0" marL="45720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Promise.allSettled</a:t>
            </a:r>
            <a:endParaRPr b="1" sz="2400">
              <a:solidFill>
                <a:schemeClr val="dk1"/>
              </a:solidFill>
              <a:latin typeface="Calibri"/>
              <a:ea typeface="Calibri"/>
              <a:cs typeface="Calibri"/>
              <a:sym typeface="Calibri"/>
            </a:endParaRPr>
          </a:p>
          <a:p>
            <a:pPr indent="-381000" lvl="0" marL="45720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Promise.race</a:t>
            </a:r>
            <a:endParaRPr b="1" sz="2400">
              <a:solidFill>
                <a:schemeClr val="dk1"/>
              </a:solidFill>
              <a:latin typeface="Calibri"/>
              <a:ea typeface="Calibri"/>
              <a:cs typeface="Calibri"/>
              <a:sym typeface="Calibri"/>
            </a:endParaRPr>
          </a:p>
          <a:p>
            <a:pPr indent="-381000" lvl="0" marL="45720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Promise.any</a:t>
            </a:r>
            <a:endParaRPr b="1">
              <a:latin typeface="Calibri"/>
              <a:ea typeface="Calibri"/>
              <a:cs typeface="Calibri"/>
              <a:sym typeface="Calibri"/>
            </a:endParaRPr>
          </a:p>
        </p:txBody>
      </p:sp>
      <p:sp>
        <p:nvSpPr>
          <p:cNvPr id="345" name="Google Shape;345;g119f4f681e6_0_12"/>
          <p:cNvSpPr txBox="1"/>
          <p:nvPr/>
        </p:nvSpPr>
        <p:spPr>
          <a:xfrm>
            <a:off x="713650" y="4355500"/>
            <a:ext cx="8264100" cy="16623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Tất cả những hàm trên đều nhận vào tham số là tập mảng các promise cần thực thi song song và trả về một promise duy nhất chứa kết quả là tập các kết quả trả về từ tập promise đầu vào (all, allSettled hoặc là một kết quả đơn (race, any)</a:t>
            </a:r>
            <a:endParaRPr sz="2400">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g119f4f681e6_0_25"/>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351" name="Google Shape;351;g119f4f681e6_0_25"/>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352" name="Google Shape;352;g119f4f681e6_0_25"/>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353" name="Google Shape;353;g119f4f681e6_0_25"/>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54" name="Google Shape;354;g119f4f681e6_0_25"/>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Hàm Promise.all</a:t>
            </a:r>
            <a:endParaRPr b="0" i="0" sz="1400" u="none" cap="none" strike="noStrike">
              <a:solidFill>
                <a:srgbClr val="000000"/>
              </a:solidFill>
              <a:latin typeface="Arial"/>
              <a:ea typeface="Arial"/>
              <a:cs typeface="Arial"/>
              <a:sym typeface="Arial"/>
            </a:endParaRPr>
          </a:p>
        </p:txBody>
      </p:sp>
      <p:sp>
        <p:nvSpPr>
          <p:cNvPr id="355" name="Google Shape;355;g119f4f681e6_0_25"/>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356" name="Google Shape;356;g119f4f681e6_0_25"/>
          <p:cNvSpPr txBox="1"/>
          <p:nvPr/>
        </p:nvSpPr>
        <p:spPr>
          <a:xfrm>
            <a:off x="578800" y="776663"/>
            <a:ext cx="7938300" cy="12930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Hàm Promise.all() sẽ chỉ trả về trạng thái resolve khi tất cả các promise đều resolve, nếu một trong các promise reject thì phương thức này sẽ trả về trạng thái reject</a:t>
            </a:r>
            <a:endParaRPr sz="2400">
              <a:latin typeface="Calibri"/>
              <a:ea typeface="Calibri"/>
              <a:cs typeface="Calibri"/>
              <a:sym typeface="Calibri"/>
            </a:endParaRPr>
          </a:p>
        </p:txBody>
      </p:sp>
      <p:sp>
        <p:nvSpPr>
          <p:cNvPr id="357" name="Google Shape;357;g119f4f681e6_0_25"/>
          <p:cNvSpPr txBox="1"/>
          <p:nvPr/>
        </p:nvSpPr>
        <p:spPr>
          <a:xfrm>
            <a:off x="261125" y="2267350"/>
            <a:ext cx="4086000" cy="35709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const </a:t>
            </a:r>
            <a:r>
              <a:rPr b="1" lang="en-US" sz="1000">
                <a:solidFill>
                  <a:srgbClr val="FFC66D"/>
                </a:solidFill>
                <a:highlight>
                  <a:srgbClr val="2B2B2B"/>
                </a:highlight>
                <a:latin typeface="Courier New"/>
                <a:ea typeface="Courier New"/>
                <a:cs typeface="Courier New"/>
                <a:sym typeface="Courier New"/>
              </a:rPr>
              <a:t>printNames </a:t>
            </a:r>
            <a:r>
              <a:rPr b="1" lang="en-US" sz="1000">
                <a:solidFill>
                  <a:srgbClr val="A9B7C6"/>
                </a:solidFill>
                <a:highlight>
                  <a:srgbClr val="2B2B2B"/>
                </a:highlight>
                <a:latin typeface="Courier New"/>
                <a:ea typeface="Courier New"/>
                <a:cs typeface="Courier New"/>
                <a:sym typeface="Courier New"/>
              </a:rPr>
              <a:t>= </a:t>
            </a:r>
            <a:r>
              <a:rPr b="1" lang="en-US" sz="1000">
                <a:solidFill>
                  <a:srgbClr val="CC7832"/>
                </a:solidFill>
                <a:highlight>
                  <a:srgbClr val="2B2B2B"/>
                </a:highlight>
                <a:latin typeface="Courier New"/>
                <a:ea typeface="Courier New"/>
                <a:cs typeface="Courier New"/>
                <a:sym typeface="Courier New"/>
              </a:rPr>
              <a:t>async function </a:t>
            </a:r>
            <a:r>
              <a:rPr b="1" lang="en-US" sz="1000">
                <a:solidFill>
                  <a:srgbClr val="A9B7C6"/>
                </a:solidFill>
                <a:highlight>
                  <a:srgbClr val="2B2B2B"/>
                </a:highlight>
                <a:latin typeface="Courier New"/>
                <a:ea typeface="Courier New"/>
                <a:cs typeface="Courier New"/>
                <a:sym typeface="Courier New"/>
              </a:rPr>
              <a:t>() {</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all</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A"</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B"</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C"</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then</a:t>
            </a:r>
            <a:r>
              <a:rPr b="1" lang="en-US" sz="1000">
                <a:solidFill>
                  <a:srgbClr val="A9B7C6"/>
                </a:solidFill>
                <a:highlight>
                  <a:srgbClr val="2B2B2B"/>
                </a:highlight>
                <a:latin typeface="Courier New"/>
                <a:ea typeface="Courier New"/>
                <a:cs typeface="Courier New"/>
                <a:sym typeface="Courier New"/>
              </a:rPr>
              <a: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catch</a:t>
            </a:r>
            <a:r>
              <a:rPr b="1" lang="en-US" sz="1000">
                <a:solidFill>
                  <a:srgbClr val="A9B7C6"/>
                </a:solidFill>
                <a:highlight>
                  <a:srgbClr val="2B2B2B"/>
                </a:highlight>
                <a:latin typeface="Courier New"/>
                <a:ea typeface="Courier New"/>
                <a:cs typeface="Courier New"/>
                <a:sym typeface="Courier New"/>
              </a:rPr>
              <a:t>(err=&gt;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err</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FFC66D"/>
                </a:solidFill>
                <a:highlight>
                  <a:srgbClr val="2B2B2B"/>
                </a:highlight>
                <a:latin typeface="Courier New"/>
                <a:ea typeface="Courier New"/>
                <a:cs typeface="Courier New"/>
                <a:sym typeface="Courier New"/>
              </a:rPr>
              <a:t>printNames</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808080"/>
                </a:solidFill>
                <a:highlight>
                  <a:srgbClr val="2B2B2B"/>
                </a:highlight>
                <a:latin typeface="Courier New"/>
                <a:ea typeface="Courier New"/>
                <a:cs typeface="Courier New"/>
                <a:sym typeface="Courier New"/>
              </a:rPr>
              <a:t>//[ 'Nguyen Van A', 'Nguyen Van B', 'Nguyen Van C' ]</a:t>
            </a:r>
            <a:endParaRPr b="1" sz="10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CC7832"/>
              </a:solidFill>
              <a:highlight>
                <a:srgbClr val="2B2B2B"/>
              </a:highlight>
              <a:latin typeface="Courier New"/>
              <a:ea typeface="Courier New"/>
              <a:cs typeface="Courier New"/>
              <a:sym typeface="Courier New"/>
            </a:endParaRPr>
          </a:p>
        </p:txBody>
      </p:sp>
      <p:sp>
        <p:nvSpPr>
          <p:cNvPr id="358" name="Google Shape;358;g119f4f681e6_0_25"/>
          <p:cNvSpPr txBox="1"/>
          <p:nvPr/>
        </p:nvSpPr>
        <p:spPr>
          <a:xfrm>
            <a:off x="4481300" y="2267338"/>
            <a:ext cx="4330500" cy="35709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const </a:t>
            </a:r>
            <a:r>
              <a:rPr b="1" lang="en-US" sz="1000">
                <a:solidFill>
                  <a:srgbClr val="FFC66D"/>
                </a:solidFill>
                <a:highlight>
                  <a:srgbClr val="2B2B2B"/>
                </a:highlight>
                <a:latin typeface="Courier New"/>
                <a:ea typeface="Courier New"/>
                <a:cs typeface="Courier New"/>
                <a:sym typeface="Courier New"/>
              </a:rPr>
              <a:t>printNames </a:t>
            </a:r>
            <a:r>
              <a:rPr b="1" lang="en-US" sz="1000">
                <a:solidFill>
                  <a:srgbClr val="A9B7C6"/>
                </a:solidFill>
                <a:highlight>
                  <a:srgbClr val="2B2B2B"/>
                </a:highlight>
                <a:latin typeface="Courier New"/>
                <a:ea typeface="Courier New"/>
                <a:cs typeface="Courier New"/>
                <a:sym typeface="Courier New"/>
              </a:rPr>
              <a:t>= </a:t>
            </a:r>
            <a:r>
              <a:rPr b="1" lang="en-US" sz="1000">
                <a:solidFill>
                  <a:srgbClr val="CC7832"/>
                </a:solidFill>
                <a:highlight>
                  <a:srgbClr val="2B2B2B"/>
                </a:highlight>
                <a:latin typeface="Courier New"/>
                <a:ea typeface="Courier New"/>
                <a:cs typeface="Courier New"/>
                <a:sym typeface="Courier New"/>
              </a:rPr>
              <a:t>async function </a:t>
            </a:r>
            <a:r>
              <a:rPr b="1" lang="en-US" sz="1000">
                <a:solidFill>
                  <a:srgbClr val="A9B7C6"/>
                </a:solidFill>
                <a:highlight>
                  <a:srgbClr val="2B2B2B"/>
                </a:highlight>
                <a:latin typeface="Courier New"/>
                <a:ea typeface="Courier New"/>
                <a:cs typeface="Courier New"/>
                <a:sym typeface="Courier New"/>
              </a:rPr>
              <a:t>() {</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all</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A"</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B"</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"error at Nguyen Van C"</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then</a:t>
            </a:r>
            <a:r>
              <a:rPr b="1" lang="en-US" sz="1000">
                <a:solidFill>
                  <a:srgbClr val="A9B7C6"/>
                </a:solidFill>
                <a:highlight>
                  <a:srgbClr val="2B2B2B"/>
                </a:highlight>
                <a:latin typeface="Courier New"/>
                <a:ea typeface="Courier New"/>
                <a:cs typeface="Courier New"/>
                <a:sym typeface="Courier New"/>
              </a:rPr>
              <a: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catch</a:t>
            </a:r>
            <a:r>
              <a:rPr b="1" lang="en-US" sz="1000">
                <a:solidFill>
                  <a:srgbClr val="A9B7C6"/>
                </a:solidFill>
                <a:highlight>
                  <a:srgbClr val="2B2B2B"/>
                </a:highlight>
                <a:latin typeface="Courier New"/>
                <a:ea typeface="Courier New"/>
                <a:cs typeface="Courier New"/>
                <a:sym typeface="Courier New"/>
              </a:rPr>
              <a:t>(err=&gt;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err</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FFC66D"/>
                </a:solidFill>
                <a:highlight>
                  <a:srgbClr val="2B2B2B"/>
                </a:highlight>
                <a:latin typeface="Courier New"/>
                <a:ea typeface="Courier New"/>
                <a:cs typeface="Courier New"/>
                <a:sym typeface="Courier New"/>
              </a:rPr>
              <a:t>printNames</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808080"/>
                </a:solidFill>
                <a:highlight>
                  <a:srgbClr val="2B2B2B"/>
                </a:highlight>
                <a:latin typeface="Courier New"/>
                <a:ea typeface="Courier New"/>
                <a:cs typeface="Courier New"/>
                <a:sym typeface="Courier New"/>
              </a:rPr>
              <a:t>//error at Nguyen Van C</a:t>
            </a:r>
            <a:endParaRPr b="1" sz="10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808080"/>
              </a:solidFill>
              <a:highlight>
                <a:srgbClr val="2B2B2B"/>
              </a:highlight>
              <a:latin typeface="Courier New"/>
              <a:ea typeface="Courier New"/>
              <a:cs typeface="Courier New"/>
              <a:sym typeface="Courier New"/>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g119f4f681e6_0_57"/>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364" name="Google Shape;364;g119f4f681e6_0_57"/>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365" name="Google Shape;365;g119f4f681e6_0_57"/>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366" name="Google Shape;366;g119f4f681e6_0_57"/>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67" name="Google Shape;367;g119f4f681e6_0_57"/>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Hàm Promise.allSettled</a:t>
            </a:r>
            <a:endParaRPr b="0" i="0" sz="1400" u="none" cap="none" strike="noStrike">
              <a:solidFill>
                <a:srgbClr val="000000"/>
              </a:solidFill>
              <a:latin typeface="Arial"/>
              <a:ea typeface="Arial"/>
              <a:cs typeface="Arial"/>
              <a:sym typeface="Arial"/>
            </a:endParaRPr>
          </a:p>
        </p:txBody>
      </p:sp>
      <p:sp>
        <p:nvSpPr>
          <p:cNvPr id="368" name="Google Shape;368;g119f4f681e6_0_57"/>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369" name="Google Shape;369;g119f4f681e6_0_57"/>
          <p:cNvSpPr txBox="1"/>
          <p:nvPr/>
        </p:nvSpPr>
        <p:spPr>
          <a:xfrm>
            <a:off x="578800" y="2035863"/>
            <a:ext cx="7938300" cy="24012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Hàm Promise.allSettled() sẽ luôn trả về trạng thái thành công bất kể các promise con ở trạng thái nào</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Kết quả trả về sẽ là một mảng với các giá trị object có dạng như sau </a:t>
            </a:r>
            <a:r>
              <a:rPr b="1" lang="en-US" sz="2400">
                <a:latin typeface="Calibri"/>
                <a:ea typeface="Calibri"/>
                <a:cs typeface="Calibri"/>
                <a:sym typeface="Calibri"/>
              </a:rPr>
              <a:t>{status: ‘fulfilled | rejected’,value | error reason}</a:t>
            </a:r>
            <a:endParaRPr b="1"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Lưu ý: Hàm Promise.allSettled chỉ chạy được từ phiên bản chrome 76</a:t>
            </a:r>
            <a:endParaRPr sz="2400">
              <a:latin typeface="Calibri"/>
              <a:ea typeface="Calibri"/>
              <a:cs typeface="Calibri"/>
              <a:sym typeface="Calibri"/>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g119f4f681e6_0_44"/>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375" name="Google Shape;375;g119f4f681e6_0_44"/>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376" name="Google Shape;376;g119f4f681e6_0_44"/>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377" name="Google Shape;377;g119f4f681e6_0_44"/>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78" name="Google Shape;378;g119f4f681e6_0_44"/>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Hàm Promise.allSettled</a:t>
            </a:r>
            <a:endParaRPr b="0" i="0" sz="1400" u="none" cap="none" strike="noStrike">
              <a:solidFill>
                <a:srgbClr val="000000"/>
              </a:solidFill>
              <a:latin typeface="Arial"/>
              <a:ea typeface="Arial"/>
              <a:cs typeface="Arial"/>
              <a:sym typeface="Arial"/>
            </a:endParaRPr>
          </a:p>
        </p:txBody>
      </p:sp>
      <p:sp>
        <p:nvSpPr>
          <p:cNvPr id="379" name="Google Shape;379;g119f4f681e6_0_44"/>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380" name="Google Shape;380;g119f4f681e6_0_44"/>
          <p:cNvSpPr txBox="1"/>
          <p:nvPr/>
        </p:nvSpPr>
        <p:spPr>
          <a:xfrm>
            <a:off x="199300" y="1578413"/>
            <a:ext cx="4086000" cy="34170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const </a:t>
            </a:r>
            <a:r>
              <a:rPr b="1" lang="en-US" sz="1000">
                <a:solidFill>
                  <a:srgbClr val="FFC66D"/>
                </a:solidFill>
                <a:highlight>
                  <a:srgbClr val="2B2B2B"/>
                </a:highlight>
                <a:latin typeface="Courier New"/>
                <a:ea typeface="Courier New"/>
                <a:cs typeface="Courier New"/>
                <a:sym typeface="Courier New"/>
              </a:rPr>
              <a:t>printNames </a:t>
            </a:r>
            <a:r>
              <a:rPr b="1" lang="en-US" sz="1000">
                <a:solidFill>
                  <a:srgbClr val="A9B7C6"/>
                </a:solidFill>
                <a:highlight>
                  <a:srgbClr val="2B2B2B"/>
                </a:highlight>
                <a:latin typeface="Courier New"/>
                <a:ea typeface="Courier New"/>
                <a:cs typeface="Courier New"/>
                <a:sym typeface="Courier New"/>
              </a:rPr>
              <a:t>= </a:t>
            </a:r>
            <a:r>
              <a:rPr b="1" lang="en-US" sz="1000">
                <a:solidFill>
                  <a:srgbClr val="CC7832"/>
                </a:solidFill>
                <a:highlight>
                  <a:srgbClr val="2B2B2B"/>
                </a:highlight>
                <a:latin typeface="Courier New"/>
                <a:ea typeface="Courier New"/>
                <a:cs typeface="Courier New"/>
                <a:sym typeface="Courier New"/>
              </a:rPr>
              <a:t>async function </a:t>
            </a:r>
            <a:r>
              <a:rPr b="1" lang="en-US" sz="1000">
                <a:solidFill>
                  <a:srgbClr val="A9B7C6"/>
                </a:solidFill>
                <a:highlight>
                  <a:srgbClr val="2B2B2B"/>
                </a:highlight>
                <a:latin typeface="Courier New"/>
                <a:ea typeface="Courier New"/>
                <a:cs typeface="Courier New"/>
                <a:sym typeface="Courier New"/>
              </a:rPr>
              <a:t>() {</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allSettled</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A"</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B"</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"error at Nguyen Van C"</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then</a:t>
            </a:r>
            <a:r>
              <a:rPr b="1" lang="en-US" sz="1000">
                <a:solidFill>
                  <a:srgbClr val="A9B7C6"/>
                </a:solidFill>
                <a:highlight>
                  <a:srgbClr val="2B2B2B"/>
                </a:highlight>
                <a:latin typeface="Courier New"/>
                <a:ea typeface="Courier New"/>
                <a:cs typeface="Courier New"/>
                <a:sym typeface="Courier New"/>
              </a:rPr>
              <a: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catch</a:t>
            </a:r>
            <a:r>
              <a:rPr b="1" lang="en-US" sz="1000">
                <a:solidFill>
                  <a:srgbClr val="A9B7C6"/>
                </a:solidFill>
                <a:highlight>
                  <a:srgbClr val="2B2B2B"/>
                </a:highlight>
                <a:latin typeface="Courier New"/>
                <a:ea typeface="Courier New"/>
                <a:cs typeface="Courier New"/>
                <a:sym typeface="Courier New"/>
              </a:rPr>
              <a:t>(err=&gt;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err</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FFC66D"/>
                </a:solidFill>
                <a:highlight>
                  <a:srgbClr val="2B2B2B"/>
                </a:highlight>
                <a:latin typeface="Courier New"/>
                <a:ea typeface="Courier New"/>
                <a:cs typeface="Courier New"/>
                <a:sym typeface="Courier New"/>
              </a:rPr>
              <a:t>printNames</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p:txBody>
      </p:sp>
      <p:sp>
        <p:nvSpPr>
          <p:cNvPr id="381" name="Google Shape;381;g119f4f681e6_0_44"/>
          <p:cNvSpPr txBox="1"/>
          <p:nvPr/>
        </p:nvSpPr>
        <p:spPr>
          <a:xfrm>
            <a:off x="5826475" y="2425025"/>
            <a:ext cx="3000000" cy="17238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 { </a:t>
            </a:r>
            <a:r>
              <a:rPr b="1" lang="en-US" sz="1000">
                <a:solidFill>
                  <a:srgbClr val="9876AA"/>
                </a:solidFill>
                <a:highlight>
                  <a:srgbClr val="2B2B2B"/>
                </a:highlight>
                <a:latin typeface="Courier New"/>
                <a:ea typeface="Courier New"/>
                <a:cs typeface="Courier New"/>
                <a:sym typeface="Courier New"/>
              </a:rPr>
              <a:t>status</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A8759"/>
                </a:solidFill>
                <a:highlight>
                  <a:srgbClr val="2B2B2B"/>
                </a:highlight>
                <a:latin typeface="Courier New"/>
                <a:ea typeface="Courier New"/>
                <a:cs typeface="Courier New"/>
                <a:sym typeface="Courier New"/>
              </a:rPr>
              <a:t>'fulfilled'</a:t>
            </a:r>
            <a:r>
              <a:rPr b="1" lang="en-US" sz="1000">
                <a:solidFill>
                  <a:srgbClr val="CC7832"/>
                </a:solidFill>
                <a:highlight>
                  <a:srgbClr val="2B2B2B"/>
                </a:highlight>
                <a:latin typeface="Courier New"/>
                <a:ea typeface="Courier New"/>
                <a:cs typeface="Courier New"/>
                <a:sym typeface="Courier New"/>
              </a:rPr>
              <a:t>, </a:t>
            </a:r>
            <a:r>
              <a:rPr b="1" lang="en-US" sz="1000">
                <a:solidFill>
                  <a:srgbClr val="9876AA"/>
                </a:solidFill>
                <a:highlight>
                  <a:srgbClr val="2B2B2B"/>
                </a:highlight>
                <a:latin typeface="Courier New"/>
                <a:ea typeface="Courier New"/>
                <a:cs typeface="Courier New"/>
                <a:sym typeface="Courier New"/>
              </a:rPr>
              <a:t>value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A8759"/>
                </a:solidFill>
                <a:highlight>
                  <a:srgbClr val="2B2B2B"/>
                </a:highlight>
                <a:latin typeface="Courier New"/>
                <a:ea typeface="Courier New"/>
                <a:cs typeface="Courier New"/>
                <a:sym typeface="Courier New"/>
              </a:rPr>
              <a:t>'Nguyen Van A' </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 </a:t>
            </a:r>
            <a:r>
              <a:rPr b="1" lang="en-US" sz="1000">
                <a:solidFill>
                  <a:srgbClr val="9876AA"/>
                </a:solidFill>
                <a:highlight>
                  <a:srgbClr val="2B2B2B"/>
                </a:highlight>
                <a:latin typeface="Courier New"/>
                <a:ea typeface="Courier New"/>
                <a:cs typeface="Courier New"/>
                <a:sym typeface="Courier New"/>
              </a:rPr>
              <a:t>status</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A8759"/>
                </a:solidFill>
                <a:highlight>
                  <a:srgbClr val="2B2B2B"/>
                </a:highlight>
                <a:latin typeface="Courier New"/>
                <a:ea typeface="Courier New"/>
                <a:cs typeface="Courier New"/>
                <a:sym typeface="Courier New"/>
              </a:rPr>
              <a:t>'fulfilled'</a:t>
            </a:r>
            <a:r>
              <a:rPr b="1" lang="en-US" sz="1000">
                <a:solidFill>
                  <a:srgbClr val="CC7832"/>
                </a:solidFill>
                <a:highlight>
                  <a:srgbClr val="2B2B2B"/>
                </a:highlight>
                <a:latin typeface="Courier New"/>
                <a:ea typeface="Courier New"/>
                <a:cs typeface="Courier New"/>
                <a:sym typeface="Courier New"/>
              </a:rPr>
              <a:t>, </a:t>
            </a:r>
            <a:r>
              <a:rPr b="1" lang="en-US" sz="1000">
                <a:solidFill>
                  <a:srgbClr val="9876AA"/>
                </a:solidFill>
                <a:highlight>
                  <a:srgbClr val="2B2B2B"/>
                </a:highlight>
                <a:latin typeface="Courier New"/>
                <a:ea typeface="Courier New"/>
                <a:cs typeface="Courier New"/>
                <a:sym typeface="Courier New"/>
              </a:rPr>
              <a:t>value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A8759"/>
                </a:solidFill>
                <a:highlight>
                  <a:srgbClr val="2B2B2B"/>
                </a:highlight>
                <a:latin typeface="Courier New"/>
                <a:ea typeface="Courier New"/>
                <a:cs typeface="Courier New"/>
                <a:sym typeface="Courier New"/>
              </a:rPr>
              <a:t>'Nguyen Van B' </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 </a:t>
            </a:r>
            <a:r>
              <a:rPr b="1" lang="en-US" sz="1000">
                <a:solidFill>
                  <a:srgbClr val="9876AA"/>
                </a:solidFill>
                <a:highlight>
                  <a:srgbClr val="2B2B2B"/>
                </a:highlight>
                <a:latin typeface="Courier New"/>
                <a:ea typeface="Courier New"/>
                <a:cs typeface="Courier New"/>
                <a:sym typeface="Courier New"/>
              </a:rPr>
              <a:t>status</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A8759"/>
                </a:solidFill>
                <a:highlight>
                  <a:srgbClr val="2B2B2B"/>
                </a:highlight>
                <a:latin typeface="Courier New"/>
                <a:ea typeface="Courier New"/>
                <a:cs typeface="Courier New"/>
                <a:sym typeface="Courier New"/>
              </a:rPr>
              <a:t>'rejected'</a:t>
            </a:r>
            <a:r>
              <a:rPr b="1" lang="en-US" sz="1000">
                <a:solidFill>
                  <a:srgbClr val="CC7832"/>
                </a:solidFill>
                <a:highlight>
                  <a:srgbClr val="2B2B2B"/>
                </a:highlight>
                <a:latin typeface="Courier New"/>
                <a:ea typeface="Courier New"/>
                <a:cs typeface="Courier New"/>
                <a:sym typeface="Courier New"/>
              </a:rPr>
              <a:t>, </a:t>
            </a:r>
            <a:r>
              <a:rPr b="1" lang="en-US" sz="1000">
                <a:solidFill>
                  <a:srgbClr val="9876AA"/>
                </a:solidFill>
                <a:highlight>
                  <a:srgbClr val="2B2B2B"/>
                </a:highlight>
                <a:latin typeface="Courier New"/>
                <a:ea typeface="Courier New"/>
                <a:cs typeface="Courier New"/>
                <a:sym typeface="Courier New"/>
              </a:rPr>
              <a:t>reason</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A8759"/>
                </a:solidFill>
                <a:highlight>
                  <a:srgbClr val="2B2B2B"/>
                </a:highlight>
                <a:latin typeface="Courier New"/>
                <a:ea typeface="Courier New"/>
                <a:cs typeface="Courier New"/>
                <a:sym typeface="Courier New"/>
              </a:rPr>
              <a:t>'error at Nguyen Van C' </a:t>
            </a: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000"/>
          </a:p>
        </p:txBody>
      </p:sp>
      <p:sp>
        <p:nvSpPr>
          <p:cNvPr id="382" name="Google Shape;382;g119f4f681e6_0_44"/>
          <p:cNvSpPr/>
          <p:nvPr/>
        </p:nvSpPr>
        <p:spPr>
          <a:xfrm>
            <a:off x="4488875" y="3098400"/>
            <a:ext cx="986100" cy="260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kết quả</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g119f4f681e6_0_75"/>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388" name="Google Shape;388;g119f4f681e6_0_75"/>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389" name="Google Shape;389;g119f4f681e6_0_75"/>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390" name="Google Shape;390;g119f4f681e6_0_75"/>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91" name="Google Shape;391;g119f4f681e6_0_75"/>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Hàm Promise.race</a:t>
            </a:r>
            <a:endParaRPr b="0" i="0" sz="1400" u="none" cap="none" strike="noStrike">
              <a:solidFill>
                <a:srgbClr val="000000"/>
              </a:solidFill>
              <a:latin typeface="Arial"/>
              <a:ea typeface="Arial"/>
              <a:cs typeface="Arial"/>
              <a:sym typeface="Arial"/>
            </a:endParaRPr>
          </a:p>
        </p:txBody>
      </p:sp>
      <p:sp>
        <p:nvSpPr>
          <p:cNvPr id="392" name="Google Shape;392;g119f4f681e6_0_75"/>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393" name="Google Shape;393;g119f4f681e6_0_75"/>
          <p:cNvSpPr txBox="1"/>
          <p:nvPr/>
        </p:nvSpPr>
        <p:spPr>
          <a:xfrm>
            <a:off x="539125" y="1999238"/>
            <a:ext cx="7938300" cy="22164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SzPts val="2200"/>
              <a:buFont typeface="Calibri"/>
              <a:buChar char="●"/>
            </a:pPr>
            <a:r>
              <a:rPr lang="en-US" sz="2200">
                <a:latin typeface="Calibri"/>
                <a:ea typeface="Calibri"/>
                <a:cs typeface="Calibri"/>
                <a:sym typeface="Calibri"/>
              </a:rPr>
              <a:t>Hàm Promise.race giống như tạo ra một cuộc đua (race) giữa các promise, ngay khi có bất kỳ promise nào chuyển đổi từ trạng thái pending -&gt; resolve/reject thì Promise.race sẽ trả về một trạng thái tương ứng với promise đó</a:t>
            </a:r>
            <a:endParaRPr sz="2200">
              <a:latin typeface="Calibri"/>
              <a:ea typeface="Calibri"/>
              <a:cs typeface="Calibri"/>
              <a:sym typeface="Calibri"/>
            </a:endParaRPr>
          </a:p>
          <a:p>
            <a:pPr indent="-368300" lvl="0" marL="457200" rtl="0" algn="l">
              <a:spcBef>
                <a:spcPts val="0"/>
              </a:spcBef>
              <a:spcAft>
                <a:spcPts val="0"/>
              </a:spcAft>
              <a:buSzPts val="2200"/>
              <a:buFont typeface="Calibri"/>
              <a:buChar char="●"/>
            </a:pPr>
            <a:r>
              <a:rPr lang="en-US" sz="2200">
                <a:latin typeface="Calibri"/>
                <a:ea typeface="Calibri"/>
                <a:cs typeface="Calibri"/>
                <a:sym typeface="Calibri"/>
              </a:rPr>
              <a:t>Lưu ý rằng hàm Promise.race chưa được hỗ trợ đầy đủ trên các trình duyệt khác nhau</a:t>
            </a:r>
            <a:endParaRPr sz="2200">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g119f4f681e6_0_106"/>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399" name="Google Shape;399;g119f4f681e6_0_106"/>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400" name="Google Shape;400;g119f4f681e6_0_106"/>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401" name="Google Shape;401;g119f4f681e6_0_106"/>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02" name="Google Shape;402;g119f4f681e6_0_106"/>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Hàm Promise.race</a:t>
            </a:r>
            <a:endParaRPr b="0" i="0" sz="1400" u="none" cap="none" strike="noStrike">
              <a:solidFill>
                <a:srgbClr val="000000"/>
              </a:solidFill>
              <a:latin typeface="Arial"/>
              <a:ea typeface="Arial"/>
              <a:cs typeface="Arial"/>
              <a:sym typeface="Arial"/>
            </a:endParaRPr>
          </a:p>
        </p:txBody>
      </p:sp>
      <p:sp>
        <p:nvSpPr>
          <p:cNvPr id="403" name="Google Shape;403;g119f4f681e6_0_106"/>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404" name="Google Shape;404;g119f4f681e6_0_106"/>
          <p:cNvSpPr txBox="1"/>
          <p:nvPr/>
        </p:nvSpPr>
        <p:spPr>
          <a:xfrm>
            <a:off x="423825" y="1607024"/>
            <a:ext cx="4267200" cy="32631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const </a:t>
            </a:r>
            <a:r>
              <a:rPr b="1" lang="en-US" sz="1000">
                <a:solidFill>
                  <a:srgbClr val="FFC66D"/>
                </a:solidFill>
                <a:highlight>
                  <a:srgbClr val="2B2B2B"/>
                </a:highlight>
                <a:latin typeface="Courier New"/>
                <a:ea typeface="Courier New"/>
                <a:cs typeface="Courier New"/>
                <a:sym typeface="Courier New"/>
              </a:rPr>
              <a:t>printNames </a:t>
            </a:r>
            <a:r>
              <a:rPr b="1" lang="en-US" sz="1000">
                <a:solidFill>
                  <a:srgbClr val="A9B7C6"/>
                </a:solidFill>
                <a:highlight>
                  <a:srgbClr val="2B2B2B"/>
                </a:highlight>
                <a:latin typeface="Courier New"/>
                <a:ea typeface="Courier New"/>
                <a:cs typeface="Courier New"/>
                <a:sym typeface="Courier New"/>
              </a:rPr>
              <a:t>= </a:t>
            </a:r>
            <a:r>
              <a:rPr b="1" lang="en-US" sz="1000">
                <a:solidFill>
                  <a:srgbClr val="CC7832"/>
                </a:solidFill>
                <a:highlight>
                  <a:srgbClr val="2B2B2B"/>
                </a:highlight>
                <a:latin typeface="Courier New"/>
                <a:ea typeface="Courier New"/>
                <a:cs typeface="Courier New"/>
                <a:sym typeface="Courier New"/>
              </a:rPr>
              <a:t>async function </a:t>
            </a:r>
            <a:r>
              <a:rPr b="1" lang="en-US" sz="1000">
                <a:solidFill>
                  <a:srgbClr val="A9B7C6"/>
                </a:solidFill>
                <a:highlight>
                  <a:srgbClr val="2B2B2B"/>
                </a:highlight>
                <a:latin typeface="Courier New"/>
                <a:ea typeface="Courier New"/>
                <a:cs typeface="Courier New"/>
                <a:sym typeface="Courier New"/>
              </a:rPr>
              <a:t>() {</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race</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A"</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B"</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500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"error at Nguyen Van C"</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then</a:t>
            </a:r>
            <a:r>
              <a:rPr b="1" lang="en-US" sz="1000">
                <a:solidFill>
                  <a:srgbClr val="A9B7C6"/>
                </a:solidFill>
                <a:highlight>
                  <a:srgbClr val="2B2B2B"/>
                </a:highlight>
                <a:latin typeface="Courier New"/>
                <a:ea typeface="Courier New"/>
                <a:cs typeface="Courier New"/>
                <a:sym typeface="Courier New"/>
              </a:rPr>
              <a: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catch</a:t>
            </a:r>
            <a:r>
              <a:rPr b="1" lang="en-US" sz="1000">
                <a:solidFill>
                  <a:srgbClr val="A9B7C6"/>
                </a:solidFill>
                <a:highlight>
                  <a:srgbClr val="2B2B2B"/>
                </a:highlight>
                <a:latin typeface="Courier New"/>
                <a:ea typeface="Courier New"/>
                <a:cs typeface="Courier New"/>
                <a:sym typeface="Courier New"/>
              </a:rPr>
              <a:t>(err=&gt;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err</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FFC66D"/>
                </a:solidFill>
                <a:highlight>
                  <a:srgbClr val="2B2B2B"/>
                </a:highlight>
                <a:latin typeface="Courier New"/>
                <a:ea typeface="Courier New"/>
                <a:cs typeface="Courier New"/>
                <a:sym typeface="Courier New"/>
              </a:rPr>
              <a:t>printNames</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p:txBody>
      </p:sp>
      <p:sp>
        <p:nvSpPr>
          <p:cNvPr id="405" name="Google Shape;405;g119f4f681e6_0_106"/>
          <p:cNvSpPr txBox="1"/>
          <p:nvPr/>
        </p:nvSpPr>
        <p:spPr>
          <a:xfrm>
            <a:off x="6172200" y="274325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Nguyen Van B</a:t>
            </a:r>
            <a:endParaRPr/>
          </a:p>
          <a:p>
            <a:pPr indent="0" lvl="0" marL="0" rtl="0" algn="l">
              <a:spcBef>
                <a:spcPts val="0"/>
              </a:spcBef>
              <a:spcAft>
                <a:spcPts val="0"/>
              </a:spcAft>
              <a:buNone/>
            </a:pPr>
            <a:r>
              <a:t/>
            </a:r>
            <a:endParaRPr/>
          </a:p>
        </p:txBody>
      </p:sp>
      <p:sp>
        <p:nvSpPr>
          <p:cNvPr id="406" name="Google Shape;406;g119f4f681e6_0_106"/>
          <p:cNvSpPr/>
          <p:nvPr/>
        </p:nvSpPr>
        <p:spPr>
          <a:xfrm>
            <a:off x="4930950" y="2814975"/>
            <a:ext cx="838800" cy="237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kết quả</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3"/>
          <p:cNvSpPr txBox="1"/>
          <p:nvPr>
            <p:ph idx="1" type="subTitle"/>
          </p:nvPr>
        </p:nvSpPr>
        <p:spPr>
          <a:xfrm>
            <a:off x="304800" y="6248400"/>
            <a:ext cx="5867400" cy="486206"/>
          </a:xfrm>
          <a:prstGeom prst="rect">
            <a:avLst/>
          </a:prstGeom>
          <a:noFill/>
          <a:ln>
            <a:noFill/>
          </a:ln>
        </p:spPr>
        <p:txBody>
          <a:bodyPr anchorCtr="0" anchor="t" bIns="45700" lIns="91425" spcFirstLastPara="1" rIns="91425" wrap="square" tIns="45700">
            <a:normAutofit fontScale="32500" lnSpcReduction="200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103" name="Google Shape;103;p3"/>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4"/>
              </a:srgbClr>
            </a:outerShdw>
          </a:effectLst>
        </p:spPr>
      </p:cxnSp>
      <p:sp>
        <p:nvSpPr>
          <p:cNvPr id="104" name="Google Shape;104;p3"/>
          <p:cNvSpPr txBox="1"/>
          <p:nvPr>
            <p:ph type="ctrTitle"/>
          </p:nvPr>
        </p:nvSpPr>
        <p:spPr>
          <a:xfrm>
            <a:off x="381000" y="762000"/>
            <a:ext cx="8382000" cy="35814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003999"/>
              </a:buClr>
              <a:buSzPts val="4400"/>
              <a:buFont typeface="Calibri"/>
              <a:buNone/>
            </a:pPr>
            <a:br>
              <a:rPr lang="en-US">
                <a:solidFill>
                  <a:srgbClr val="003999"/>
                </a:solidFill>
              </a:rPr>
            </a:br>
            <a:endParaRPr sz="4200">
              <a:solidFill>
                <a:schemeClr val="dk2"/>
              </a:solidFill>
              <a:latin typeface="Calibri"/>
              <a:ea typeface="Calibri"/>
              <a:cs typeface="Calibri"/>
              <a:sym typeface="Calibri"/>
            </a:endParaRPr>
          </a:p>
        </p:txBody>
      </p:sp>
      <p:pic>
        <p:nvPicPr>
          <p:cNvPr id="105" name="Google Shape;105;p3"/>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106" name="Google Shape;106;p3"/>
          <p:cNvSpPr/>
          <p:nvPr/>
        </p:nvSpPr>
        <p:spPr>
          <a:xfrm>
            <a:off x="0" y="533400"/>
            <a:ext cx="9144000" cy="45719"/>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7" name="Google Shape;107;p3"/>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ASYNC PROGRAMING</a:t>
            </a:r>
            <a:endParaRPr b="0" i="0" sz="1400" u="none" cap="none" strike="noStrike">
              <a:solidFill>
                <a:srgbClr val="000000"/>
              </a:solidFill>
              <a:latin typeface="Arial"/>
              <a:ea typeface="Arial"/>
              <a:cs typeface="Arial"/>
              <a:sym typeface="Arial"/>
            </a:endParaRPr>
          </a:p>
        </p:txBody>
      </p:sp>
      <p:sp>
        <p:nvSpPr>
          <p:cNvPr id="108" name="Google Shape;108;p3"/>
          <p:cNvSpPr txBox="1"/>
          <p:nvPr/>
        </p:nvSpPr>
        <p:spPr>
          <a:xfrm>
            <a:off x="342900" y="1042797"/>
            <a:ext cx="8458200" cy="22473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chemeClr val="dk1"/>
              </a:buClr>
              <a:buSzPts val="2000"/>
              <a:buFont typeface="Arial"/>
              <a:buChar char="•"/>
            </a:pPr>
            <a:r>
              <a:rPr lang="en-US" sz="2000">
                <a:solidFill>
                  <a:schemeClr val="dk1"/>
                </a:solidFill>
                <a:latin typeface="Calibri"/>
                <a:ea typeface="Calibri"/>
                <a:cs typeface="Calibri"/>
                <a:sym typeface="Calibri"/>
              </a:rPr>
              <a:t>JavaScript là một ngôn ngữ lập trình bất đồng bộ hướng sự kiện nhưng chỉ chạy trên một luồng duy nhất</a:t>
            </a:r>
            <a:endParaRPr sz="2000">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2000"/>
              <a:buFont typeface="Calibri"/>
              <a:buChar char="•"/>
            </a:pPr>
            <a:r>
              <a:rPr lang="en-US" sz="2000">
                <a:solidFill>
                  <a:schemeClr val="dk1"/>
                </a:solidFill>
                <a:latin typeface="Calibri"/>
                <a:ea typeface="Calibri"/>
                <a:cs typeface="Calibri"/>
                <a:sym typeface="Calibri"/>
              </a:rPr>
              <a:t>Trong mô hình lập trình đồng bộ, các đoạn mã sẽ được thực thi một cách tuần tự, đoạn code sau phải chờ đoạn code trước thực thi xong và trả về kết quả mới được thực thi tiếp</a:t>
            </a:r>
            <a:endParaRPr sz="2000">
              <a:solidFill>
                <a:schemeClr val="dk1"/>
              </a:solidFill>
              <a:latin typeface="Calibri"/>
              <a:ea typeface="Calibri"/>
              <a:cs typeface="Calibri"/>
              <a:sym typeface="Calibri"/>
            </a:endParaRPr>
          </a:p>
          <a:p>
            <a:pPr indent="-342900" lvl="0" marL="342900" marR="0" rtl="0" algn="l">
              <a:lnSpc>
                <a:spcPct val="100000"/>
              </a:lnSpc>
              <a:spcBef>
                <a:spcPts val="0"/>
              </a:spcBef>
              <a:spcAft>
                <a:spcPts val="0"/>
              </a:spcAft>
              <a:buClr>
                <a:schemeClr val="dk1"/>
              </a:buClr>
              <a:buSzPts val="2000"/>
              <a:buFont typeface="Calibri"/>
              <a:buChar char="•"/>
            </a:pPr>
            <a:r>
              <a:rPr lang="en-US" sz="2000">
                <a:solidFill>
                  <a:schemeClr val="dk1"/>
                </a:solidFill>
                <a:latin typeface="Calibri"/>
                <a:ea typeface="Calibri"/>
                <a:cs typeface="Calibri"/>
                <a:sym typeface="Calibri"/>
              </a:rPr>
              <a:t>Trong mô hình lập trình bất đồng bộ, các đoạn mã có khả năng thực thi song song cùng lúc tại cùng một thời điểm</a:t>
            </a:r>
            <a:endParaRPr sz="2000">
              <a:solidFill>
                <a:schemeClr val="dk1"/>
              </a:solidFill>
              <a:latin typeface="Calibri"/>
              <a:ea typeface="Calibri"/>
              <a:cs typeface="Calibri"/>
              <a:sym typeface="Calibri"/>
            </a:endParaRPr>
          </a:p>
        </p:txBody>
      </p:sp>
      <p:pic>
        <p:nvPicPr>
          <p:cNvPr id="109" name="Google Shape;109;p3"/>
          <p:cNvPicPr preferRelativeResize="0"/>
          <p:nvPr/>
        </p:nvPicPr>
        <p:blipFill>
          <a:blip r:embed="rId4">
            <a:alphaModFix/>
          </a:blip>
          <a:stretch>
            <a:fillRect/>
          </a:stretch>
        </p:blipFill>
        <p:spPr>
          <a:xfrm>
            <a:off x="2157400" y="3645300"/>
            <a:ext cx="4829175" cy="20955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g119f4f681e6_0_148"/>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412" name="Google Shape;412;g119f4f681e6_0_148"/>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413" name="Google Shape;413;g119f4f681e6_0_148"/>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414" name="Google Shape;414;g119f4f681e6_0_148"/>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15" name="Google Shape;415;g119f4f681e6_0_148"/>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Hàm Promise.race</a:t>
            </a:r>
            <a:endParaRPr b="0" i="0" sz="1400" u="none" cap="none" strike="noStrike">
              <a:solidFill>
                <a:srgbClr val="000000"/>
              </a:solidFill>
              <a:latin typeface="Arial"/>
              <a:ea typeface="Arial"/>
              <a:cs typeface="Arial"/>
              <a:sym typeface="Arial"/>
            </a:endParaRPr>
          </a:p>
        </p:txBody>
      </p:sp>
      <p:sp>
        <p:nvSpPr>
          <p:cNvPr id="416" name="Google Shape;416;g119f4f681e6_0_148"/>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417" name="Google Shape;417;g119f4f681e6_0_148"/>
          <p:cNvSpPr txBox="1"/>
          <p:nvPr/>
        </p:nvSpPr>
        <p:spPr>
          <a:xfrm>
            <a:off x="423825" y="1607024"/>
            <a:ext cx="4267200" cy="34170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const </a:t>
            </a:r>
            <a:r>
              <a:rPr b="1" lang="en-US" sz="1000">
                <a:solidFill>
                  <a:srgbClr val="FFC66D"/>
                </a:solidFill>
                <a:highlight>
                  <a:srgbClr val="2B2B2B"/>
                </a:highlight>
                <a:latin typeface="Courier New"/>
                <a:ea typeface="Courier New"/>
                <a:cs typeface="Courier New"/>
                <a:sym typeface="Courier New"/>
              </a:rPr>
              <a:t>printNames </a:t>
            </a:r>
            <a:r>
              <a:rPr b="1" lang="en-US" sz="1000">
                <a:solidFill>
                  <a:srgbClr val="A9B7C6"/>
                </a:solidFill>
                <a:highlight>
                  <a:srgbClr val="2B2B2B"/>
                </a:highlight>
                <a:latin typeface="Courier New"/>
                <a:ea typeface="Courier New"/>
                <a:cs typeface="Courier New"/>
                <a:sym typeface="Courier New"/>
              </a:rPr>
              <a:t>= </a:t>
            </a:r>
            <a:r>
              <a:rPr b="1" lang="en-US" sz="1000">
                <a:solidFill>
                  <a:srgbClr val="CC7832"/>
                </a:solidFill>
                <a:highlight>
                  <a:srgbClr val="2B2B2B"/>
                </a:highlight>
                <a:latin typeface="Courier New"/>
                <a:ea typeface="Courier New"/>
                <a:cs typeface="Courier New"/>
                <a:sym typeface="Courier New"/>
              </a:rPr>
              <a:t>async function </a:t>
            </a:r>
            <a:r>
              <a:rPr b="1" lang="en-US" sz="1000">
                <a:solidFill>
                  <a:srgbClr val="A9B7C6"/>
                </a:solidFill>
                <a:highlight>
                  <a:srgbClr val="2B2B2B"/>
                </a:highlight>
                <a:latin typeface="Courier New"/>
                <a:ea typeface="Courier New"/>
                <a:cs typeface="Courier New"/>
                <a:sym typeface="Courier New"/>
              </a:rPr>
              <a:t>() {</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race</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A"</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B"</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500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"error at Nguyen Van C"</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then</a:t>
            </a:r>
            <a:r>
              <a:rPr b="1" lang="en-US" sz="1000">
                <a:solidFill>
                  <a:srgbClr val="A9B7C6"/>
                </a:solidFill>
                <a:highlight>
                  <a:srgbClr val="2B2B2B"/>
                </a:highlight>
                <a:latin typeface="Courier New"/>
                <a:ea typeface="Courier New"/>
                <a:cs typeface="Courier New"/>
                <a:sym typeface="Courier New"/>
              </a:rPr>
              <a: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catch</a:t>
            </a:r>
            <a:r>
              <a:rPr b="1" lang="en-US" sz="1000">
                <a:solidFill>
                  <a:srgbClr val="A9B7C6"/>
                </a:solidFill>
                <a:highlight>
                  <a:srgbClr val="2B2B2B"/>
                </a:highlight>
                <a:latin typeface="Courier New"/>
                <a:ea typeface="Courier New"/>
                <a:cs typeface="Courier New"/>
                <a:sym typeface="Courier New"/>
              </a:rPr>
              <a:t>(err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err</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FFC66D"/>
                </a:solidFill>
                <a:highlight>
                  <a:srgbClr val="2B2B2B"/>
                </a:highlight>
                <a:latin typeface="Courier New"/>
                <a:ea typeface="Courier New"/>
                <a:cs typeface="Courier New"/>
                <a:sym typeface="Courier New"/>
              </a:rPr>
              <a:t>printNames</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CC7832"/>
              </a:solidFill>
              <a:highlight>
                <a:srgbClr val="2B2B2B"/>
              </a:highlight>
              <a:latin typeface="Courier New"/>
              <a:ea typeface="Courier New"/>
              <a:cs typeface="Courier New"/>
              <a:sym typeface="Courier New"/>
            </a:endParaRPr>
          </a:p>
        </p:txBody>
      </p:sp>
      <p:sp>
        <p:nvSpPr>
          <p:cNvPr id="418" name="Google Shape;418;g119f4f681e6_0_148"/>
          <p:cNvSpPr txBox="1"/>
          <p:nvPr/>
        </p:nvSpPr>
        <p:spPr>
          <a:xfrm>
            <a:off x="6172200" y="27432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error at Nguyen Van C</a:t>
            </a:r>
            <a:endParaRPr/>
          </a:p>
        </p:txBody>
      </p:sp>
      <p:sp>
        <p:nvSpPr>
          <p:cNvPr id="419" name="Google Shape;419;g119f4f681e6_0_148"/>
          <p:cNvSpPr/>
          <p:nvPr/>
        </p:nvSpPr>
        <p:spPr>
          <a:xfrm>
            <a:off x="4930950" y="2814975"/>
            <a:ext cx="838800" cy="237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kết quả</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g119f4f681e6_0_264"/>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425" name="Google Shape;425;g119f4f681e6_0_264"/>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426" name="Google Shape;426;g119f4f681e6_0_264"/>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427" name="Google Shape;427;g119f4f681e6_0_264"/>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28" name="Google Shape;428;g119f4f681e6_0_264"/>
          <p:cNvSpPr txBox="1"/>
          <p:nvPr/>
        </p:nvSpPr>
        <p:spPr>
          <a:xfrm flipH="1">
            <a:off x="3090325" y="127125"/>
            <a:ext cx="57903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Demo</a:t>
            </a:r>
            <a:endParaRPr b="0" i="0" sz="1400" u="none" cap="none" strike="noStrike">
              <a:solidFill>
                <a:srgbClr val="000000"/>
              </a:solidFill>
              <a:latin typeface="Arial"/>
              <a:ea typeface="Arial"/>
              <a:cs typeface="Arial"/>
              <a:sym typeface="Arial"/>
            </a:endParaRPr>
          </a:p>
        </p:txBody>
      </p:sp>
      <p:sp>
        <p:nvSpPr>
          <p:cNvPr id="429" name="Google Shape;429;g119f4f681e6_0_264"/>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430" name="Google Shape;430;g119f4f681e6_0_264"/>
          <p:cNvSpPr txBox="1"/>
          <p:nvPr/>
        </p:nvSpPr>
        <p:spPr>
          <a:xfrm>
            <a:off x="1009150" y="1795625"/>
            <a:ext cx="7455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Giáo viên demo về chạy Promise song song cho học viên</a:t>
            </a:r>
            <a:endParaRPr sz="2400">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g119f4f681e6_0_93"/>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436" name="Google Shape;436;g119f4f681e6_0_93"/>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437" name="Google Shape;437;g119f4f681e6_0_93"/>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438" name="Google Shape;438;g119f4f681e6_0_93"/>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39" name="Google Shape;439;g119f4f681e6_0_93"/>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Hàm Promise.any</a:t>
            </a:r>
            <a:endParaRPr b="0" i="0" sz="1400" u="none" cap="none" strike="noStrike">
              <a:solidFill>
                <a:srgbClr val="000000"/>
              </a:solidFill>
              <a:latin typeface="Arial"/>
              <a:ea typeface="Arial"/>
              <a:cs typeface="Arial"/>
              <a:sym typeface="Arial"/>
            </a:endParaRPr>
          </a:p>
        </p:txBody>
      </p:sp>
      <p:sp>
        <p:nvSpPr>
          <p:cNvPr id="440" name="Google Shape;440;g119f4f681e6_0_93"/>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441" name="Google Shape;441;g119f4f681e6_0_93"/>
          <p:cNvSpPr txBox="1"/>
          <p:nvPr/>
        </p:nvSpPr>
        <p:spPr>
          <a:xfrm>
            <a:off x="602850" y="1616438"/>
            <a:ext cx="7938300" cy="20319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Hàm Promise.any sẽ trả về trạng thái fulfilled khi có bất kỳ promise nào trả về fulfilled và sẽ trả về trạng thái reject khi tất cả các promise đều reject</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Lưu ý rằng hàm Promise.any chưa được hỗ trợ đầy đủ trên tất cả các trình duyệt </a:t>
            </a:r>
            <a:endParaRPr sz="2400">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g119f4f681e6_0_132"/>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447" name="Google Shape;447;g119f4f681e6_0_132"/>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448" name="Google Shape;448;g119f4f681e6_0_132"/>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449" name="Google Shape;449;g119f4f681e6_0_132"/>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50" name="Google Shape;450;g119f4f681e6_0_132"/>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Hàm Promise.any</a:t>
            </a:r>
            <a:endParaRPr b="0" i="0" sz="1400" u="none" cap="none" strike="noStrike">
              <a:solidFill>
                <a:srgbClr val="000000"/>
              </a:solidFill>
              <a:latin typeface="Arial"/>
              <a:ea typeface="Arial"/>
              <a:cs typeface="Arial"/>
              <a:sym typeface="Arial"/>
            </a:endParaRPr>
          </a:p>
        </p:txBody>
      </p:sp>
      <p:sp>
        <p:nvSpPr>
          <p:cNvPr id="451" name="Google Shape;451;g119f4f681e6_0_132"/>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452" name="Google Shape;452;g119f4f681e6_0_132"/>
          <p:cNvSpPr txBox="1"/>
          <p:nvPr/>
        </p:nvSpPr>
        <p:spPr>
          <a:xfrm>
            <a:off x="601450" y="1295013"/>
            <a:ext cx="4000800" cy="32631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const </a:t>
            </a:r>
            <a:r>
              <a:rPr b="1" lang="en-US" sz="1000">
                <a:solidFill>
                  <a:srgbClr val="FFC66D"/>
                </a:solidFill>
                <a:highlight>
                  <a:srgbClr val="2B2B2B"/>
                </a:highlight>
                <a:latin typeface="Courier New"/>
                <a:ea typeface="Courier New"/>
                <a:cs typeface="Courier New"/>
                <a:sym typeface="Courier New"/>
              </a:rPr>
              <a:t>printNames </a:t>
            </a:r>
            <a:r>
              <a:rPr b="1" lang="en-US" sz="1000">
                <a:solidFill>
                  <a:srgbClr val="A9B7C6"/>
                </a:solidFill>
                <a:highlight>
                  <a:srgbClr val="2B2B2B"/>
                </a:highlight>
                <a:latin typeface="Courier New"/>
                <a:ea typeface="Courier New"/>
                <a:cs typeface="Courier New"/>
                <a:sym typeface="Courier New"/>
              </a:rPr>
              <a:t>= </a:t>
            </a:r>
            <a:r>
              <a:rPr b="1" lang="en-US" sz="1000">
                <a:solidFill>
                  <a:srgbClr val="CC7832"/>
                </a:solidFill>
                <a:highlight>
                  <a:srgbClr val="2B2B2B"/>
                </a:highlight>
                <a:latin typeface="Courier New"/>
                <a:ea typeface="Courier New"/>
                <a:cs typeface="Courier New"/>
                <a:sym typeface="Courier New"/>
              </a:rPr>
              <a:t>async function </a:t>
            </a:r>
            <a:r>
              <a:rPr b="1" lang="en-US" sz="1000">
                <a:solidFill>
                  <a:srgbClr val="A9B7C6"/>
                </a:solidFill>
                <a:highlight>
                  <a:srgbClr val="2B2B2B"/>
                </a:highlight>
                <a:latin typeface="Courier New"/>
                <a:ea typeface="Courier New"/>
                <a:cs typeface="Courier New"/>
                <a:sym typeface="Courier New"/>
              </a:rPr>
              <a:t>() {</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any</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A"</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resolve</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"Nguyen Van B"</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500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"error at Nguyen Van C"</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then</a:t>
            </a:r>
            <a:r>
              <a:rPr b="1" lang="en-US" sz="1000">
                <a:solidFill>
                  <a:srgbClr val="A9B7C6"/>
                </a:solidFill>
                <a:highlight>
                  <a:srgbClr val="2B2B2B"/>
                </a:highlight>
                <a:latin typeface="Courier New"/>
                <a:ea typeface="Courier New"/>
                <a:cs typeface="Courier New"/>
                <a:sym typeface="Courier New"/>
              </a:rPr>
              <a: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catch</a:t>
            </a:r>
            <a:r>
              <a:rPr b="1" lang="en-US" sz="1000">
                <a:solidFill>
                  <a:srgbClr val="A9B7C6"/>
                </a:solidFill>
                <a:highlight>
                  <a:srgbClr val="2B2B2B"/>
                </a:highlight>
                <a:latin typeface="Courier New"/>
                <a:ea typeface="Courier New"/>
                <a:cs typeface="Courier New"/>
                <a:sym typeface="Courier New"/>
              </a:rPr>
              <a:t>(err=&gt;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err</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FFC66D"/>
                </a:solidFill>
                <a:highlight>
                  <a:srgbClr val="2B2B2B"/>
                </a:highlight>
                <a:latin typeface="Courier New"/>
                <a:ea typeface="Courier New"/>
                <a:cs typeface="Courier New"/>
                <a:sym typeface="Courier New"/>
              </a:rPr>
              <a:t>printNames</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p:txBody>
      </p:sp>
      <p:sp>
        <p:nvSpPr>
          <p:cNvPr id="453" name="Google Shape;453;g119f4f681e6_0_132"/>
          <p:cNvSpPr txBox="1"/>
          <p:nvPr/>
        </p:nvSpPr>
        <p:spPr>
          <a:xfrm>
            <a:off x="6265600" y="2618775"/>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Nguyen Van B</a:t>
            </a:r>
            <a:endParaRPr/>
          </a:p>
          <a:p>
            <a:pPr indent="0" lvl="0" marL="0" rtl="0" algn="l">
              <a:spcBef>
                <a:spcPts val="0"/>
              </a:spcBef>
              <a:spcAft>
                <a:spcPts val="0"/>
              </a:spcAft>
              <a:buNone/>
            </a:pPr>
            <a:r>
              <a:t/>
            </a:r>
            <a:endParaRPr/>
          </a:p>
        </p:txBody>
      </p:sp>
      <p:sp>
        <p:nvSpPr>
          <p:cNvPr id="454" name="Google Shape;454;g119f4f681e6_0_132"/>
          <p:cNvSpPr/>
          <p:nvPr/>
        </p:nvSpPr>
        <p:spPr>
          <a:xfrm>
            <a:off x="4947950" y="2729975"/>
            <a:ext cx="838800" cy="237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   in ra</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g119f4f681e6_0_119"/>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460" name="Google Shape;460;g119f4f681e6_0_119"/>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461" name="Google Shape;461;g119f4f681e6_0_119"/>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462" name="Google Shape;462;g119f4f681e6_0_119"/>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63" name="Google Shape;463;g119f4f681e6_0_119"/>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Hàm Promise.any</a:t>
            </a:r>
            <a:endParaRPr b="0" i="0" sz="1400" u="none" cap="none" strike="noStrike">
              <a:solidFill>
                <a:srgbClr val="000000"/>
              </a:solidFill>
              <a:latin typeface="Arial"/>
              <a:ea typeface="Arial"/>
              <a:cs typeface="Arial"/>
              <a:sym typeface="Arial"/>
            </a:endParaRPr>
          </a:p>
        </p:txBody>
      </p:sp>
      <p:sp>
        <p:nvSpPr>
          <p:cNvPr id="464" name="Google Shape;464;g119f4f681e6_0_119"/>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465" name="Google Shape;465;g119f4f681e6_0_119"/>
          <p:cNvSpPr txBox="1"/>
          <p:nvPr/>
        </p:nvSpPr>
        <p:spPr>
          <a:xfrm>
            <a:off x="608575" y="1451338"/>
            <a:ext cx="4000800" cy="34170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const </a:t>
            </a:r>
            <a:r>
              <a:rPr b="1" lang="en-US" sz="1000">
                <a:solidFill>
                  <a:srgbClr val="FFC66D"/>
                </a:solidFill>
                <a:highlight>
                  <a:srgbClr val="2B2B2B"/>
                </a:highlight>
                <a:latin typeface="Courier New"/>
                <a:ea typeface="Courier New"/>
                <a:cs typeface="Courier New"/>
                <a:sym typeface="Courier New"/>
              </a:rPr>
              <a:t>printNames </a:t>
            </a:r>
            <a:r>
              <a:rPr b="1" lang="en-US" sz="1000">
                <a:solidFill>
                  <a:srgbClr val="A9B7C6"/>
                </a:solidFill>
                <a:highlight>
                  <a:srgbClr val="2B2B2B"/>
                </a:highlight>
                <a:latin typeface="Courier New"/>
                <a:ea typeface="Courier New"/>
                <a:cs typeface="Courier New"/>
                <a:sym typeface="Courier New"/>
              </a:rPr>
              <a:t>= </a:t>
            </a:r>
            <a:r>
              <a:rPr b="1" lang="en-US" sz="1000">
                <a:solidFill>
                  <a:srgbClr val="CC7832"/>
                </a:solidFill>
                <a:highlight>
                  <a:srgbClr val="2B2B2B"/>
                </a:highlight>
                <a:latin typeface="Courier New"/>
                <a:ea typeface="Courier New"/>
                <a:cs typeface="Courier New"/>
                <a:sym typeface="Courier New"/>
              </a:rPr>
              <a:t>async function </a:t>
            </a:r>
            <a:r>
              <a:rPr b="1" lang="en-US" sz="1000">
                <a:solidFill>
                  <a:srgbClr val="A9B7C6"/>
                </a:solidFill>
                <a:highlight>
                  <a:srgbClr val="2B2B2B"/>
                </a:highlight>
                <a:latin typeface="Courier New"/>
                <a:ea typeface="Courier New"/>
                <a:cs typeface="Courier New"/>
                <a:sym typeface="Courier New"/>
              </a:rPr>
              <a:t>() {</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any</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"error at Nguyen Van A"</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"error Nguyen Van B"</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500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,new </a:t>
            </a:r>
            <a:r>
              <a:rPr b="1" i="1" lang="en-US" sz="1000">
                <a:solidFill>
                  <a:srgbClr val="9876AA"/>
                </a:solidFill>
                <a:highlight>
                  <a:srgbClr val="2B2B2B"/>
                </a:highlight>
                <a:latin typeface="Courier New"/>
                <a:ea typeface="Courier New"/>
                <a:cs typeface="Courier New"/>
                <a:sym typeface="Courier New"/>
              </a:rPr>
              <a:t>Promise((</a:t>
            </a:r>
            <a:r>
              <a:rPr b="1" lang="en-US" sz="1000">
                <a:solidFill>
                  <a:srgbClr val="A9B7C6"/>
                </a:solidFill>
                <a:highlight>
                  <a:srgbClr val="2B2B2B"/>
                </a:highlight>
                <a:latin typeface="Courier New"/>
                <a:ea typeface="Courier New"/>
                <a:cs typeface="Courier New"/>
                <a:sym typeface="Courier New"/>
              </a:rPr>
              <a:t>resolve</a:t>
            </a: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FFC66D"/>
                </a:solidFill>
                <a:highlight>
                  <a:srgbClr val="2B2B2B"/>
                </a:highlight>
                <a:latin typeface="Courier New"/>
                <a:ea typeface="Courier New"/>
                <a:cs typeface="Courier New"/>
                <a:sym typeface="Courier New"/>
              </a:rPr>
              <a:t>setTimeout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 =&gt;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reject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"error at Nguyen Van C"</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1000</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then</a:t>
            </a:r>
            <a:r>
              <a:rPr b="1" lang="en-US" sz="1000">
                <a:solidFill>
                  <a:srgbClr val="A9B7C6"/>
                </a:solidFill>
                <a:highlight>
                  <a:srgbClr val="2B2B2B"/>
                </a:highlight>
                <a:latin typeface="Courier New"/>
                <a:ea typeface="Courier New"/>
                <a:cs typeface="Courier New"/>
                <a:sym typeface="Courier New"/>
              </a:rPr>
              <a: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result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catch</a:t>
            </a:r>
            <a:r>
              <a:rPr b="1" lang="en-US" sz="1000">
                <a:solidFill>
                  <a:srgbClr val="A9B7C6"/>
                </a:solidFill>
                <a:highlight>
                  <a:srgbClr val="2B2B2B"/>
                </a:highlight>
                <a:latin typeface="Courier New"/>
                <a:ea typeface="Courier New"/>
                <a:cs typeface="Courier New"/>
                <a:sym typeface="Courier New"/>
              </a:rPr>
              <a:t>(err=&gt;</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000">
                <a:solidFill>
                  <a:srgbClr val="9876AA"/>
                </a:solidFill>
                <a:highlight>
                  <a:srgbClr val="2B2B2B"/>
                </a:highlight>
                <a:latin typeface="Courier New"/>
                <a:ea typeface="Courier New"/>
                <a:cs typeface="Courier New"/>
                <a:sym typeface="Courier New"/>
              </a:rPr>
              <a:t>       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err</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FFC66D"/>
                </a:solidFill>
                <a:highlight>
                  <a:srgbClr val="2B2B2B"/>
                </a:highlight>
                <a:latin typeface="Courier New"/>
                <a:ea typeface="Courier New"/>
                <a:cs typeface="Courier New"/>
                <a:sym typeface="Courier New"/>
              </a:rPr>
              <a:t>printNames</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000">
              <a:solidFill>
                <a:srgbClr val="CC7832"/>
              </a:solidFill>
              <a:highlight>
                <a:srgbClr val="2B2B2B"/>
              </a:highlight>
              <a:latin typeface="Courier New"/>
              <a:ea typeface="Courier New"/>
              <a:cs typeface="Courier New"/>
              <a:sym typeface="Courier New"/>
            </a:endParaRPr>
          </a:p>
        </p:txBody>
      </p:sp>
      <p:sp>
        <p:nvSpPr>
          <p:cNvPr id="466" name="Google Shape;466;g119f4f681e6_0_119"/>
          <p:cNvSpPr/>
          <p:nvPr/>
        </p:nvSpPr>
        <p:spPr>
          <a:xfrm>
            <a:off x="4947950" y="2729975"/>
            <a:ext cx="838800" cy="237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   in ra</a:t>
            </a:r>
            <a:endParaRPr/>
          </a:p>
        </p:txBody>
      </p:sp>
      <p:sp>
        <p:nvSpPr>
          <p:cNvPr id="467" name="Google Shape;467;g119f4f681e6_0_119"/>
          <p:cNvSpPr txBox="1"/>
          <p:nvPr/>
        </p:nvSpPr>
        <p:spPr>
          <a:xfrm>
            <a:off x="5990975" y="2541125"/>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AggregateError: All promises were rejected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g1180ca0bbf9_0_273"/>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473" name="Google Shape;473;g1180ca0bbf9_0_273"/>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474" name="Google Shape;474;g1180ca0bbf9_0_273"/>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475" name="Google Shape;475;g1180ca0bbf9_0_273"/>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76" name="Google Shape;476;g1180ca0bbf9_0_273"/>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Ajax</a:t>
            </a:r>
            <a:endParaRPr b="0" i="0" sz="1400" u="none" cap="none" strike="noStrike">
              <a:solidFill>
                <a:srgbClr val="000000"/>
              </a:solidFill>
              <a:latin typeface="Arial"/>
              <a:ea typeface="Arial"/>
              <a:cs typeface="Arial"/>
              <a:sym typeface="Arial"/>
            </a:endParaRPr>
          </a:p>
        </p:txBody>
      </p:sp>
      <p:sp>
        <p:nvSpPr>
          <p:cNvPr id="477" name="Google Shape;477;g1180ca0bbf9_0_273"/>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478" name="Google Shape;478;g1180ca0bbf9_0_273"/>
          <p:cNvSpPr txBox="1"/>
          <p:nvPr/>
        </p:nvSpPr>
        <p:spPr>
          <a:xfrm>
            <a:off x="955875" y="1454000"/>
            <a:ext cx="7076700" cy="33294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900"/>
              </a:spcBef>
              <a:spcAft>
                <a:spcPts val="0"/>
              </a:spcAft>
              <a:buSzPts val="1800"/>
              <a:buChar char="●"/>
            </a:pPr>
            <a:r>
              <a:rPr lang="en-US" sz="1800">
                <a:solidFill>
                  <a:schemeClr val="dk1"/>
                </a:solidFill>
              </a:rPr>
              <a:t>AJAX là viết tắt của Asynchronous JavaScript and XML.</a:t>
            </a:r>
            <a:endParaRPr sz="1800">
              <a:solidFill>
                <a:schemeClr val="dk1"/>
              </a:solidFill>
            </a:endParaRPr>
          </a:p>
          <a:p>
            <a:pPr indent="-342900" lvl="0" marL="457200" rtl="0" algn="l">
              <a:lnSpc>
                <a:spcPct val="115000"/>
              </a:lnSpc>
              <a:spcBef>
                <a:spcPts val="0"/>
              </a:spcBef>
              <a:spcAft>
                <a:spcPts val="0"/>
              </a:spcAft>
              <a:buSzPts val="1800"/>
              <a:buChar char="●"/>
            </a:pPr>
            <a:r>
              <a:rPr lang="en-US" sz="1800">
                <a:solidFill>
                  <a:schemeClr val="dk1"/>
                </a:solidFill>
              </a:rPr>
              <a:t>AJAX là một công nghệ cho phép gửi nhận thông tin giữa client và server thông qua giao thức HTTP mà không phải tải lại trang</a:t>
            </a:r>
            <a:endParaRPr sz="1800">
              <a:solidFill>
                <a:schemeClr val="dk1"/>
              </a:solidFill>
            </a:endParaRPr>
          </a:p>
          <a:p>
            <a:pPr indent="-342900" lvl="0" marL="457200" rtl="0" algn="l">
              <a:lnSpc>
                <a:spcPct val="115000"/>
              </a:lnSpc>
              <a:spcBef>
                <a:spcPts val="0"/>
              </a:spcBef>
              <a:spcAft>
                <a:spcPts val="0"/>
              </a:spcAft>
              <a:buSzPts val="1800"/>
              <a:buChar char="●"/>
            </a:pPr>
            <a:r>
              <a:rPr lang="en-US" sz="1800">
                <a:solidFill>
                  <a:schemeClr val="dk1"/>
                </a:solidFill>
              </a:rPr>
              <a:t>AJAX được sử dụng rất nhiều trong các SPA</a:t>
            </a:r>
            <a:endParaRPr sz="1800">
              <a:solidFill>
                <a:schemeClr val="dk1"/>
              </a:solidFill>
            </a:endParaRPr>
          </a:p>
          <a:p>
            <a:pPr indent="-342900" lvl="0" marL="457200" rtl="0" algn="l">
              <a:lnSpc>
                <a:spcPct val="115000"/>
              </a:lnSpc>
              <a:spcBef>
                <a:spcPts val="0"/>
              </a:spcBef>
              <a:spcAft>
                <a:spcPts val="0"/>
              </a:spcAft>
              <a:buSzPts val="1800"/>
              <a:buChar char="●"/>
            </a:pPr>
            <a:r>
              <a:rPr lang="en-US" sz="1800">
                <a:solidFill>
                  <a:schemeClr val="dk1"/>
                </a:solidFill>
              </a:rPr>
              <a:t>Asynchronous nghĩa là có thể gửi nhận thông tin bất đồng bộ</a:t>
            </a:r>
            <a:endParaRPr sz="1800">
              <a:solidFill>
                <a:schemeClr val="dk1"/>
              </a:solidFill>
            </a:endParaRPr>
          </a:p>
          <a:p>
            <a:pPr indent="-342900" lvl="0" marL="457200" rtl="0" algn="l">
              <a:lnSpc>
                <a:spcPct val="115000"/>
              </a:lnSpc>
              <a:spcBef>
                <a:spcPts val="0"/>
              </a:spcBef>
              <a:spcAft>
                <a:spcPts val="0"/>
              </a:spcAft>
              <a:buSzPts val="1800"/>
              <a:buChar char="●"/>
            </a:pPr>
            <a:r>
              <a:rPr lang="en-US" sz="1800">
                <a:solidFill>
                  <a:schemeClr val="dk1"/>
                </a:solidFill>
              </a:rPr>
              <a:t>JavaScript là ngôn ngữ được sử dụng để gửi yêu cầu và tiếp nhận thông tin hồi đáp</a:t>
            </a:r>
            <a:endParaRPr sz="1800">
              <a:solidFill>
                <a:schemeClr val="dk1"/>
              </a:solidFill>
            </a:endParaRPr>
          </a:p>
          <a:p>
            <a:pPr indent="-342900" lvl="0" marL="457200" rtl="0" algn="l">
              <a:lnSpc>
                <a:spcPct val="115000"/>
              </a:lnSpc>
              <a:spcBef>
                <a:spcPts val="0"/>
              </a:spcBef>
              <a:spcAft>
                <a:spcPts val="0"/>
              </a:spcAft>
              <a:buSzPts val="1800"/>
              <a:buChar char="●"/>
            </a:pPr>
            <a:r>
              <a:rPr lang="en-US" sz="1800">
                <a:solidFill>
                  <a:schemeClr val="dk1"/>
                </a:solidFill>
              </a:rPr>
              <a:t>XML là ngôn ngữ mang thông tin, tuy nhiên sau này XML đa phần đã được thay thế bằng JSON</a:t>
            </a:r>
            <a:endParaRPr>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g1180ca0bbf9_0_298"/>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484" name="Google Shape;484;g1180ca0bbf9_0_298"/>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485" name="Google Shape;485;g1180ca0bbf9_0_298"/>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486" name="Google Shape;486;g1180ca0bbf9_0_298"/>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87" name="Google Shape;487;g1180ca0bbf9_0_298"/>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Ajax</a:t>
            </a:r>
            <a:endParaRPr b="0" i="0" sz="1400" u="none" cap="none" strike="noStrike">
              <a:solidFill>
                <a:srgbClr val="000000"/>
              </a:solidFill>
              <a:latin typeface="Arial"/>
              <a:ea typeface="Arial"/>
              <a:cs typeface="Arial"/>
              <a:sym typeface="Arial"/>
            </a:endParaRPr>
          </a:p>
        </p:txBody>
      </p:sp>
      <p:sp>
        <p:nvSpPr>
          <p:cNvPr id="488" name="Google Shape;488;g1180ca0bbf9_0_298"/>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489" name="Google Shape;489;g1180ca0bbf9_0_298"/>
          <p:cNvPicPr preferRelativeResize="0"/>
          <p:nvPr/>
        </p:nvPicPr>
        <p:blipFill>
          <a:blip r:embed="rId4">
            <a:alphaModFix/>
          </a:blip>
          <a:stretch>
            <a:fillRect/>
          </a:stretch>
        </p:blipFill>
        <p:spPr>
          <a:xfrm>
            <a:off x="532425" y="1158187"/>
            <a:ext cx="7977160" cy="4358614"/>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g1180ca0bbf9_0_286"/>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495" name="Google Shape;495;g1180ca0bbf9_0_286"/>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496" name="Google Shape;496;g1180ca0bbf9_0_286"/>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497" name="Google Shape;497;g1180ca0bbf9_0_286"/>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98" name="Google Shape;498;g1180ca0bbf9_0_286"/>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Mô hình truyền thống vs Ajax</a:t>
            </a:r>
            <a:endParaRPr b="0" i="0" sz="1400" u="none" cap="none" strike="noStrike">
              <a:solidFill>
                <a:srgbClr val="000000"/>
              </a:solidFill>
              <a:latin typeface="Arial"/>
              <a:ea typeface="Arial"/>
              <a:cs typeface="Arial"/>
              <a:sym typeface="Arial"/>
            </a:endParaRPr>
          </a:p>
        </p:txBody>
      </p:sp>
      <p:sp>
        <p:nvSpPr>
          <p:cNvPr id="499" name="Google Shape;499;g1180ca0bbf9_0_286"/>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graphicFrame>
        <p:nvGraphicFramePr>
          <p:cNvPr id="500" name="Google Shape;500;g1180ca0bbf9_0_286"/>
          <p:cNvGraphicFramePr/>
          <p:nvPr/>
        </p:nvGraphicFramePr>
        <p:xfrm>
          <a:off x="446800" y="636813"/>
          <a:ext cx="3000000" cy="3000000"/>
        </p:xfrm>
        <a:graphic>
          <a:graphicData uri="http://schemas.openxmlformats.org/drawingml/2006/table">
            <a:tbl>
              <a:tblPr>
                <a:noFill/>
                <a:tableStyleId>{554011A8-08C4-4CAE-B8A6-481494CCA8A7}</a:tableStyleId>
              </a:tblPr>
              <a:tblGrid>
                <a:gridCol w="1550900"/>
                <a:gridCol w="2590625"/>
                <a:gridCol w="4176200"/>
              </a:tblGrid>
              <a:tr h="518625">
                <a:tc>
                  <a:txBody>
                    <a:bodyPr/>
                    <a:lstStyle/>
                    <a:p>
                      <a:pPr indent="0" lvl="0" marL="0" rtl="0" algn="l">
                        <a:lnSpc>
                          <a:spcPct val="115000"/>
                        </a:lnSpc>
                        <a:spcBef>
                          <a:spcPts val="0"/>
                        </a:spcBef>
                        <a:spcAft>
                          <a:spcPts val="0"/>
                        </a:spcAft>
                        <a:buNone/>
                      </a:pPr>
                      <a:r>
                        <a:rPr b="1" lang="en-US" sz="1800">
                          <a:solidFill>
                            <a:srgbClr val="FFFFFF"/>
                          </a:solidFill>
                        </a:rPr>
                        <a:t>Quy trình</a:t>
                      </a:r>
                      <a:endParaRPr b="1" sz="1800">
                        <a:solidFill>
                          <a:srgbClr val="FFFFFF"/>
                        </a:solidFill>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CADE4"/>
                    </a:solidFill>
                  </a:tcPr>
                </a:tc>
                <a:tc>
                  <a:txBody>
                    <a:bodyPr/>
                    <a:lstStyle/>
                    <a:p>
                      <a:pPr indent="0" lvl="0" marL="0" rtl="0" algn="l">
                        <a:lnSpc>
                          <a:spcPct val="115000"/>
                        </a:lnSpc>
                        <a:spcBef>
                          <a:spcPts val="0"/>
                        </a:spcBef>
                        <a:spcAft>
                          <a:spcPts val="0"/>
                        </a:spcAft>
                        <a:buNone/>
                      </a:pPr>
                      <a:r>
                        <a:rPr b="1" lang="en-US" sz="1800">
                          <a:solidFill>
                            <a:srgbClr val="FFFFFF"/>
                          </a:solidFill>
                        </a:rPr>
                        <a:t>Mô hình truyền thống</a:t>
                      </a:r>
                      <a:endParaRPr b="1" sz="1800">
                        <a:solidFill>
                          <a:srgbClr val="FFFFFF"/>
                        </a:solidFill>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CADE4"/>
                    </a:solidFill>
                  </a:tcPr>
                </a:tc>
                <a:tc>
                  <a:txBody>
                    <a:bodyPr/>
                    <a:lstStyle/>
                    <a:p>
                      <a:pPr indent="0" lvl="0" marL="0" rtl="0" algn="l">
                        <a:lnSpc>
                          <a:spcPct val="115000"/>
                        </a:lnSpc>
                        <a:spcBef>
                          <a:spcPts val="0"/>
                        </a:spcBef>
                        <a:spcAft>
                          <a:spcPts val="0"/>
                        </a:spcAft>
                        <a:buNone/>
                      </a:pPr>
                      <a:r>
                        <a:rPr b="1" lang="en-US" sz="1800">
                          <a:solidFill>
                            <a:srgbClr val="FFFFFF"/>
                          </a:solidFill>
                        </a:rPr>
                        <a:t>Ajax</a:t>
                      </a:r>
                      <a:endParaRPr b="1" sz="1800">
                        <a:solidFill>
                          <a:srgbClr val="FFFFFF"/>
                        </a:solidFill>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1CADE4"/>
                    </a:solidFill>
                  </a:tcPr>
                </a:tc>
              </a:tr>
              <a:tr h="745025">
                <a:tc>
                  <a:txBody>
                    <a:bodyPr/>
                    <a:lstStyle/>
                    <a:p>
                      <a:pPr indent="0" lvl="0" marL="0" rtl="0" algn="l">
                        <a:lnSpc>
                          <a:spcPct val="115000"/>
                        </a:lnSpc>
                        <a:spcBef>
                          <a:spcPts val="0"/>
                        </a:spcBef>
                        <a:spcAft>
                          <a:spcPts val="0"/>
                        </a:spcAft>
                        <a:buNone/>
                      </a:pPr>
                      <a:r>
                        <a:rPr lang="en-US" sz="1800"/>
                        <a:t>1</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CCE3F5"/>
                    </a:solidFill>
                  </a:tcPr>
                </a:tc>
                <a:tc>
                  <a:txBody>
                    <a:bodyPr/>
                    <a:lstStyle/>
                    <a:p>
                      <a:pPr indent="0" lvl="0" marL="0" rtl="0" algn="l">
                        <a:lnSpc>
                          <a:spcPct val="115000"/>
                        </a:lnSpc>
                        <a:spcBef>
                          <a:spcPts val="0"/>
                        </a:spcBef>
                        <a:spcAft>
                          <a:spcPts val="0"/>
                        </a:spcAft>
                        <a:buNone/>
                      </a:pPr>
                      <a:r>
                        <a:rPr lang="en-US" sz="1800"/>
                        <a:t>HTTP được gửi từ trình duyệt lên máy chủ</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CCE3F5"/>
                    </a:solidFill>
                  </a:tcPr>
                </a:tc>
                <a:tc>
                  <a:txBody>
                    <a:bodyPr/>
                    <a:lstStyle/>
                    <a:p>
                      <a:pPr indent="0" lvl="0" marL="0" rtl="0" algn="l">
                        <a:lnSpc>
                          <a:spcPct val="115000"/>
                        </a:lnSpc>
                        <a:spcBef>
                          <a:spcPts val="0"/>
                        </a:spcBef>
                        <a:spcAft>
                          <a:spcPts val="0"/>
                        </a:spcAft>
                        <a:buNone/>
                      </a:pPr>
                      <a:r>
                        <a:rPr lang="en-US" sz="1800"/>
                        <a:t>Trình duyệt gọi JS để kích hoạt đối tượng XMLHttpRequest</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CCE3F5"/>
                    </a:solidFill>
                  </a:tcPr>
                </a:tc>
              </a:tr>
              <a:tr h="1019825">
                <a:tc>
                  <a:txBody>
                    <a:bodyPr/>
                    <a:lstStyle/>
                    <a:p>
                      <a:pPr indent="0" lvl="0" marL="0" rtl="0" algn="l">
                        <a:lnSpc>
                          <a:spcPct val="115000"/>
                        </a:lnSpc>
                        <a:spcBef>
                          <a:spcPts val="0"/>
                        </a:spcBef>
                        <a:spcAft>
                          <a:spcPts val="0"/>
                        </a:spcAft>
                        <a:buNone/>
                      </a:pPr>
                      <a:r>
                        <a:rPr lang="en-US" sz="1800"/>
                        <a:t>2</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7F1FA"/>
                    </a:solidFill>
                  </a:tcPr>
                </a:tc>
                <a:tc>
                  <a:txBody>
                    <a:bodyPr/>
                    <a:lstStyle/>
                    <a:p>
                      <a:pPr indent="0" lvl="0" marL="0" rtl="0" algn="l">
                        <a:lnSpc>
                          <a:spcPct val="115000"/>
                        </a:lnSpc>
                        <a:spcBef>
                          <a:spcPts val="0"/>
                        </a:spcBef>
                        <a:spcAft>
                          <a:spcPts val="0"/>
                        </a:spcAft>
                        <a:buNone/>
                      </a:pPr>
                      <a:r>
                        <a:rPr lang="en-US" sz="1800"/>
                        <a:t>Máy chủ nhận, sau đó truy xuất thông tin trong DB(nếu cần)</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7F1FA"/>
                    </a:solidFill>
                  </a:tcPr>
                </a:tc>
                <a:tc>
                  <a:txBody>
                    <a:bodyPr/>
                    <a:lstStyle/>
                    <a:p>
                      <a:pPr indent="0" lvl="0" marL="0" rtl="0" algn="l">
                        <a:lnSpc>
                          <a:spcPct val="115000"/>
                        </a:lnSpc>
                        <a:spcBef>
                          <a:spcPts val="0"/>
                        </a:spcBef>
                        <a:spcAft>
                          <a:spcPts val="0"/>
                        </a:spcAft>
                        <a:buNone/>
                      </a:pPr>
                      <a:r>
                        <a:rPr lang="en-US" sz="1800"/>
                        <a:t>XMLHttpRequest gửi một yêu cầu lên server thông qua HTTP</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7F1FA"/>
                    </a:solidFill>
                  </a:tcPr>
                </a:tc>
              </a:tr>
              <a:tr h="1019825">
                <a:tc>
                  <a:txBody>
                    <a:bodyPr/>
                    <a:lstStyle/>
                    <a:p>
                      <a:pPr indent="0" lvl="0" marL="0" rtl="0" algn="l">
                        <a:lnSpc>
                          <a:spcPct val="115000"/>
                        </a:lnSpc>
                        <a:spcBef>
                          <a:spcPts val="0"/>
                        </a:spcBef>
                        <a:spcAft>
                          <a:spcPts val="0"/>
                        </a:spcAft>
                        <a:buNone/>
                      </a:pPr>
                      <a:r>
                        <a:rPr lang="en-US" sz="1800"/>
                        <a:t>3</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CCE3F5"/>
                    </a:solidFill>
                  </a:tcPr>
                </a:tc>
                <a:tc>
                  <a:txBody>
                    <a:bodyPr/>
                    <a:lstStyle/>
                    <a:p>
                      <a:pPr indent="0" lvl="0" marL="0" rtl="0" algn="l">
                        <a:lnSpc>
                          <a:spcPct val="115000"/>
                        </a:lnSpc>
                        <a:spcBef>
                          <a:spcPts val="0"/>
                        </a:spcBef>
                        <a:spcAft>
                          <a:spcPts val="0"/>
                        </a:spcAft>
                        <a:buNone/>
                      </a:pPr>
                      <a:r>
                        <a:rPr lang="en-US" sz="1800"/>
                        <a:t>Máy chủ gửi dữ liệu được yêu cầu lại cho trình duyệt (HTML)</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CCE3F5"/>
                    </a:solidFill>
                  </a:tcPr>
                </a:tc>
                <a:tc>
                  <a:txBody>
                    <a:bodyPr/>
                    <a:lstStyle/>
                    <a:p>
                      <a:pPr indent="0" lvl="0" marL="0" rtl="0" algn="l">
                        <a:lnSpc>
                          <a:spcPct val="115000"/>
                        </a:lnSpc>
                        <a:spcBef>
                          <a:spcPts val="0"/>
                        </a:spcBef>
                        <a:spcAft>
                          <a:spcPts val="0"/>
                        </a:spcAft>
                        <a:buNone/>
                      </a:pPr>
                      <a:r>
                        <a:rPr lang="en-US" sz="1800"/>
                        <a:t>Máy chủ nhận, sau đó truy xuất thông tin trong DB(nếu cần)</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CCE3F5"/>
                    </a:solidFill>
                  </a:tcPr>
                </a:tc>
              </a:tr>
              <a:tr h="1019825">
                <a:tc>
                  <a:txBody>
                    <a:bodyPr/>
                    <a:lstStyle/>
                    <a:p>
                      <a:pPr indent="0" lvl="0" marL="0" rtl="0" algn="l">
                        <a:lnSpc>
                          <a:spcPct val="115000"/>
                        </a:lnSpc>
                        <a:spcBef>
                          <a:spcPts val="0"/>
                        </a:spcBef>
                        <a:spcAft>
                          <a:spcPts val="0"/>
                        </a:spcAft>
                        <a:buNone/>
                      </a:pPr>
                      <a:r>
                        <a:rPr lang="en-US" sz="1800"/>
                        <a:t>4</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7F1FA"/>
                    </a:solidFill>
                  </a:tcPr>
                </a:tc>
                <a:tc>
                  <a:txBody>
                    <a:bodyPr/>
                    <a:lstStyle/>
                    <a:p>
                      <a:pPr indent="0" lvl="0" marL="0" rtl="0" algn="l">
                        <a:lnSpc>
                          <a:spcPct val="115000"/>
                        </a:lnSpc>
                        <a:spcBef>
                          <a:spcPts val="0"/>
                        </a:spcBef>
                        <a:spcAft>
                          <a:spcPts val="0"/>
                        </a:spcAft>
                        <a:buNone/>
                      </a:pPr>
                      <a:r>
                        <a:rPr lang="en-US" sz="1800"/>
                        <a:t>Trình duyệt nhận dữ liệu và tải lại trang để hiển thị dữ liệu lên</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7F1FA"/>
                    </a:solidFill>
                  </a:tcPr>
                </a:tc>
                <a:tc>
                  <a:txBody>
                    <a:bodyPr/>
                    <a:lstStyle/>
                    <a:p>
                      <a:pPr indent="0" lvl="0" marL="0" rtl="0" algn="l">
                        <a:lnSpc>
                          <a:spcPct val="115000"/>
                        </a:lnSpc>
                        <a:spcBef>
                          <a:spcPts val="0"/>
                        </a:spcBef>
                        <a:spcAft>
                          <a:spcPts val="0"/>
                        </a:spcAft>
                        <a:buNone/>
                      </a:pPr>
                      <a:r>
                        <a:rPr lang="en-US" sz="1800"/>
                        <a:t>Máy chủ gửi dữ liệu được yêu cầu lại cho trình duyệt (XML or JSON)</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7F1FA"/>
                    </a:solidFill>
                  </a:tcPr>
                </a:tc>
              </a:tr>
              <a:tr h="1019825">
                <a:tc>
                  <a:txBody>
                    <a:bodyPr/>
                    <a:lstStyle/>
                    <a:p>
                      <a:pPr indent="0" lvl="0" marL="0" rtl="0" algn="l">
                        <a:lnSpc>
                          <a:spcPct val="115000"/>
                        </a:lnSpc>
                        <a:spcBef>
                          <a:spcPts val="0"/>
                        </a:spcBef>
                        <a:spcAft>
                          <a:spcPts val="0"/>
                        </a:spcAft>
                        <a:buNone/>
                      </a:pPr>
                      <a:r>
                        <a:rPr lang="en-US" sz="1800"/>
                        <a:t>5</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CCE3F5"/>
                    </a:solidFill>
                  </a:tcPr>
                </a:tc>
                <a:tc>
                  <a:txBody>
                    <a:bodyPr/>
                    <a:lstStyle/>
                    <a:p>
                      <a:pPr indent="0" lvl="0" marL="0" rtl="0" algn="l">
                        <a:spcBef>
                          <a:spcPts val="0"/>
                        </a:spcBef>
                        <a:spcAft>
                          <a:spcPts val="0"/>
                        </a:spcAft>
                        <a:buNone/>
                      </a:pPr>
                      <a:r>
                        <a:t/>
                      </a:r>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CCE3F5"/>
                    </a:solidFill>
                  </a:tcPr>
                </a:tc>
                <a:tc>
                  <a:txBody>
                    <a:bodyPr/>
                    <a:lstStyle/>
                    <a:p>
                      <a:pPr indent="0" lvl="0" marL="0" rtl="0" algn="l">
                        <a:lnSpc>
                          <a:spcPct val="115000"/>
                        </a:lnSpc>
                        <a:spcBef>
                          <a:spcPts val="0"/>
                        </a:spcBef>
                        <a:spcAft>
                          <a:spcPts val="0"/>
                        </a:spcAft>
                        <a:buNone/>
                      </a:pPr>
                      <a:r>
                        <a:rPr lang="en-US" sz="1800"/>
                        <a:t>XMLHttpRequest tiếp nhận dữ liệu và cập nhật dữ liệu lên trang thông qua DOM</a:t>
                      </a:r>
                      <a:endParaRPr sz="1800"/>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CCE3F5"/>
                    </a:solidFill>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g1180ca0bbf9_0_329"/>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506" name="Google Shape;506;g1180ca0bbf9_0_329"/>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507" name="Google Shape;507;g1180ca0bbf9_0_329"/>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508" name="Google Shape;508;g1180ca0bbf9_0_329"/>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09" name="Google Shape;509;g1180ca0bbf9_0_329"/>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Đối tượng XMLHttpRequest</a:t>
            </a:r>
            <a:endParaRPr b="0" i="0" sz="1400" u="none" cap="none" strike="noStrike">
              <a:solidFill>
                <a:srgbClr val="000000"/>
              </a:solidFill>
              <a:latin typeface="Arial"/>
              <a:ea typeface="Arial"/>
              <a:cs typeface="Arial"/>
              <a:sym typeface="Arial"/>
            </a:endParaRPr>
          </a:p>
        </p:txBody>
      </p:sp>
      <p:sp>
        <p:nvSpPr>
          <p:cNvPr id="510" name="Google Shape;510;g1180ca0bbf9_0_329"/>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511" name="Google Shape;511;g1180ca0bbf9_0_329"/>
          <p:cNvSpPr txBox="1"/>
          <p:nvPr/>
        </p:nvSpPr>
        <p:spPr>
          <a:xfrm>
            <a:off x="570050" y="988500"/>
            <a:ext cx="8021100" cy="16623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Calibri"/>
              <a:buChar char="●"/>
            </a:pPr>
            <a:r>
              <a:rPr b="1" lang="en-US" sz="2400">
                <a:latin typeface="Calibri"/>
                <a:ea typeface="Calibri"/>
                <a:cs typeface="Calibri"/>
                <a:sym typeface="Calibri"/>
              </a:rPr>
              <a:t>XMLHttpRequest</a:t>
            </a:r>
            <a:r>
              <a:rPr lang="en-US" sz="2400">
                <a:latin typeface="Calibri"/>
                <a:ea typeface="Calibri"/>
                <a:cs typeface="Calibri"/>
                <a:sym typeface="Calibri"/>
              </a:rPr>
              <a:t> (XHR) là một đối tượng rong Web Api để tạo ra các đối tượng làm nhiệm vụ gửi yêu cầu lên server và tiếp nhận dữ liệu trả về từ server</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Các phương thức cần nhớ trong</a:t>
            </a:r>
            <a:r>
              <a:rPr lang="en-US" sz="2400">
                <a:latin typeface="Calibri"/>
                <a:ea typeface="Calibri"/>
                <a:cs typeface="Calibri"/>
                <a:sym typeface="Calibri"/>
              </a:rPr>
              <a:t> </a:t>
            </a:r>
            <a:r>
              <a:rPr b="1" lang="en-US" sz="2400">
                <a:latin typeface="Calibri"/>
                <a:ea typeface="Calibri"/>
                <a:cs typeface="Calibri"/>
                <a:sym typeface="Calibri"/>
              </a:rPr>
              <a:t>XHR</a:t>
            </a:r>
            <a:endParaRPr b="1" sz="2400">
              <a:latin typeface="Calibri"/>
              <a:ea typeface="Calibri"/>
              <a:cs typeface="Calibri"/>
              <a:sym typeface="Calibri"/>
            </a:endParaRPr>
          </a:p>
        </p:txBody>
      </p:sp>
      <p:graphicFrame>
        <p:nvGraphicFramePr>
          <p:cNvPr id="512" name="Google Shape;512;g1180ca0bbf9_0_329"/>
          <p:cNvGraphicFramePr/>
          <p:nvPr/>
        </p:nvGraphicFramePr>
        <p:xfrm>
          <a:off x="966900" y="2892050"/>
          <a:ext cx="3000000" cy="3000000"/>
        </p:xfrm>
        <a:graphic>
          <a:graphicData uri="http://schemas.openxmlformats.org/drawingml/2006/table">
            <a:tbl>
              <a:tblPr>
                <a:noFill/>
                <a:tableStyleId>{5A865040-432B-4497-BCB6-C2D8BC6CC7FE}</a:tableStyleId>
              </a:tblPr>
              <a:tblGrid>
                <a:gridCol w="2858050"/>
                <a:gridCol w="4766200"/>
              </a:tblGrid>
              <a:tr h="455725">
                <a:tc>
                  <a:txBody>
                    <a:bodyPr/>
                    <a:lstStyle/>
                    <a:p>
                      <a:pPr indent="0" lvl="0" marL="0" rtl="0" algn="ctr">
                        <a:spcBef>
                          <a:spcPts val="0"/>
                        </a:spcBef>
                        <a:spcAft>
                          <a:spcPts val="0"/>
                        </a:spcAft>
                        <a:buNone/>
                      </a:pPr>
                      <a:r>
                        <a:rPr b="1" lang="en-US" sz="1500"/>
                        <a:t>Phương thức</a:t>
                      </a:r>
                      <a:endParaRPr b="1" sz="1500"/>
                    </a:p>
                  </a:txBody>
                  <a:tcPr marT="91425" marB="91425" marR="91425" marL="91425"/>
                </a:tc>
                <a:tc>
                  <a:txBody>
                    <a:bodyPr/>
                    <a:lstStyle/>
                    <a:p>
                      <a:pPr indent="0" lvl="0" marL="0" rtl="0" algn="ctr">
                        <a:spcBef>
                          <a:spcPts val="0"/>
                        </a:spcBef>
                        <a:spcAft>
                          <a:spcPts val="0"/>
                        </a:spcAft>
                        <a:buNone/>
                      </a:pPr>
                      <a:r>
                        <a:rPr b="1" lang="en-US"/>
                        <a:t>Giải thích</a:t>
                      </a:r>
                      <a:endParaRPr b="1"/>
                    </a:p>
                  </a:txBody>
                  <a:tcPr marT="91425" marB="91425" marR="91425" marL="91425"/>
                </a:tc>
              </a:tr>
              <a:tr h="499350">
                <a:tc>
                  <a:txBody>
                    <a:bodyPr/>
                    <a:lstStyle/>
                    <a:p>
                      <a:pPr indent="0" lvl="0" marL="0" rtl="0" algn="l">
                        <a:spcBef>
                          <a:spcPts val="0"/>
                        </a:spcBef>
                        <a:spcAft>
                          <a:spcPts val="0"/>
                        </a:spcAft>
                        <a:buNone/>
                      </a:pPr>
                      <a:r>
                        <a:rPr lang="en-US"/>
                        <a:t>open(&lt;H</a:t>
                      </a:r>
                      <a:r>
                        <a:rPr lang="en-US"/>
                        <a:t>TTP method</a:t>
                      </a:r>
                      <a:r>
                        <a:rPr lang="en-US"/>
                        <a:t>&gt;,&lt;link server&gt;)</a:t>
                      </a:r>
                      <a:endParaRPr/>
                    </a:p>
                  </a:txBody>
                  <a:tcPr marT="91425" marB="91425" marR="91425" marL="91425"/>
                </a:tc>
                <a:tc>
                  <a:txBody>
                    <a:bodyPr/>
                    <a:lstStyle/>
                    <a:p>
                      <a:pPr indent="0" lvl="0" marL="0" rtl="0" algn="l">
                        <a:spcBef>
                          <a:spcPts val="0"/>
                        </a:spcBef>
                        <a:spcAft>
                          <a:spcPts val="0"/>
                        </a:spcAft>
                        <a:buNone/>
                      </a:pPr>
                      <a:r>
                        <a:rPr lang="en-US"/>
                        <a:t>chỉ định đường dẫn server và phương thức HTTP để kết nối đến server (GET|POST)</a:t>
                      </a:r>
                      <a:endParaRPr/>
                    </a:p>
                  </a:txBody>
                  <a:tcPr marT="91425" marB="91425" marR="91425" marL="91425"/>
                </a:tc>
              </a:tr>
              <a:tr h="349975">
                <a:tc>
                  <a:txBody>
                    <a:bodyPr/>
                    <a:lstStyle/>
                    <a:p>
                      <a:pPr indent="0" lvl="0" marL="0" rtl="0" algn="l">
                        <a:spcBef>
                          <a:spcPts val="0"/>
                        </a:spcBef>
                        <a:spcAft>
                          <a:spcPts val="0"/>
                        </a:spcAft>
                        <a:buNone/>
                      </a:pPr>
                      <a:r>
                        <a:rPr lang="en-US"/>
                        <a:t>send()</a:t>
                      </a:r>
                      <a:endParaRPr/>
                    </a:p>
                  </a:txBody>
                  <a:tcPr marT="91425" marB="91425" marR="91425" marL="91425"/>
                </a:tc>
                <a:tc>
                  <a:txBody>
                    <a:bodyPr/>
                    <a:lstStyle/>
                    <a:p>
                      <a:pPr indent="0" lvl="0" marL="0" rtl="0" algn="l">
                        <a:spcBef>
                          <a:spcPts val="0"/>
                        </a:spcBef>
                        <a:spcAft>
                          <a:spcPts val="0"/>
                        </a:spcAft>
                        <a:buNone/>
                      </a:pPr>
                      <a:r>
                        <a:rPr lang="en-US"/>
                        <a:t>Gửi đi yêu cầu (request)</a:t>
                      </a:r>
                      <a:endParaRPr/>
                    </a:p>
                  </a:txBody>
                  <a:tcPr marT="91425" marB="91425" marR="91425" marL="91425"/>
                </a:tc>
              </a:tr>
              <a:tr h="554150">
                <a:tc>
                  <a:txBody>
                    <a:bodyPr/>
                    <a:lstStyle/>
                    <a:p>
                      <a:pPr indent="0" lvl="0" marL="0" rtl="0" algn="l">
                        <a:spcBef>
                          <a:spcPts val="0"/>
                        </a:spcBef>
                        <a:spcAft>
                          <a:spcPts val="0"/>
                        </a:spcAft>
                        <a:buNone/>
                      </a:pPr>
                      <a:r>
                        <a:rPr lang="en-US"/>
                        <a:t>abort()</a:t>
                      </a:r>
                      <a:endParaRPr/>
                    </a:p>
                  </a:txBody>
                  <a:tcPr marT="91425" marB="91425" marR="91425" marL="91425"/>
                </a:tc>
                <a:tc>
                  <a:txBody>
                    <a:bodyPr/>
                    <a:lstStyle/>
                    <a:p>
                      <a:pPr indent="0" lvl="0" marL="0" rtl="0" algn="l">
                        <a:spcBef>
                          <a:spcPts val="0"/>
                        </a:spcBef>
                        <a:spcAft>
                          <a:spcPts val="0"/>
                        </a:spcAft>
                        <a:buNone/>
                      </a:pPr>
                      <a:r>
                        <a:rPr lang="en-US"/>
                        <a:t>Dừng yêu cầu đã gửi đi</a:t>
                      </a:r>
                      <a:endParaRPr/>
                    </a:p>
                  </a:txBody>
                  <a:tcPr marT="91425" marB="91425" marR="91425" marL="91425"/>
                </a:tc>
              </a:tr>
              <a:tr h="721150">
                <a:tc>
                  <a:txBody>
                    <a:bodyPr/>
                    <a:lstStyle/>
                    <a:p>
                      <a:pPr indent="0" lvl="0" marL="0" rtl="0" algn="l">
                        <a:spcBef>
                          <a:spcPts val="0"/>
                        </a:spcBef>
                        <a:spcAft>
                          <a:spcPts val="0"/>
                        </a:spcAft>
                        <a:buNone/>
                      </a:pPr>
                      <a:r>
                        <a:rPr lang="en-US"/>
                        <a:t>setRequestHeader(&lt;header params&gt;, &lt;header value&gt;)</a:t>
                      </a:r>
                      <a:endParaRPr/>
                    </a:p>
                  </a:txBody>
                  <a:tcPr marT="91425" marB="91425" marR="91425" marL="91425"/>
                </a:tc>
                <a:tc>
                  <a:txBody>
                    <a:bodyPr/>
                    <a:lstStyle/>
                    <a:p>
                      <a:pPr indent="0" lvl="0" marL="0" rtl="0" algn="l">
                        <a:spcBef>
                          <a:spcPts val="0"/>
                        </a:spcBef>
                        <a:spcAft>
                          <a:spcPts val="0"/>
                        </a:spcAft>
                        <a:buNone/>
                      </a:pPr>
                      <a:r>
                        <a:rPr lang="en-US"/>
                        <a:t>cấu hình  cho header HTTP</a:t>
                      </a:r>
                      <a:endParaRPr/>
                    </a:p>
                  </a:txBody>
                  <a:tcPr marT="91425" marB="91425" marR="91425" marL="91425"/>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g1180ca0bbf9_0_417"/>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518" name="Google Shape;518;g1180ca0bbf9_0_417"/>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519" name="Google Shape;519;g1180ca0bbf9_0_417"/>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520" name="Google Shape;520;g1180ca0bbf9_0_417"/>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21" name="Google Shape;521;g1180ca0bbf9_0_417"/>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Đối tượng XMLHttpRequest</a:t>
            </a:r>
            <a:endParaRPr b="0" i="0" sz="1400" u="none" cap="none" strike="noStrike">
              <a:solidFill>
                <a:srgbClr val="000000"/>
              </a:solidFill>
              <a:latin typeface="Arial"/>
              <a:ea typeface="Arial"/>
              <a:cs typeface="Arial"/>
              <a:sym typeface="Arial"/>
            </a:endParaRPr>
          </a:p>
        </p:txBody>
      </p:sp>
      <p:sp>
        <p:nvSpPr>
          <p:cNvPr id="522" name="Google Shape;522;g1180ca0bbf9_0_417"/>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523" name="Google Shape;523;g1180ca0bbf9_0_417"/>
          <p:cNvSpPr txBox="1"/>
          <p:nvPr/>
        </p:nvSpPr>
        <p:spPr>
          <a:xfrm>
            <a:off x="570050" y="988500"/>
            <a:ext cx="8021100" cy="5541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Các thuộc tính cần nhớ trong </a:t>
            </a:r>
            <a:r>
              <a:rPr b="1" lang="en-US" sz="2400">
                <a:latin typeface="Calibri"/>
                <a:ea typeface="Calibri"/>
                <a:cs typeface="Calibri"/>
                <a:sym typeface="Calibri"/>
              </a:rPr>
              <a:t>XHR</a:t>
            </a:r>
            <a:endParaRPr b="1" sz="2400">
              <a:latin typeface="Calibri"/>
              <a:ea typeface="Calibri"/>
              <a:cs typeface="Calibri"/>
              <a:sym typeface="Calibri"/>
            </a:endParaRPr>
          </a:p>
        </p:txBody>
      </p:sp>
      <p:graphicFrame>
        <p:nvGraphicFramePr>
          <p:cNvPr id="524" name="Google Shape;524;g1180ca0bbf9_0_417"/>
          <p:cNvGraphicFramePr/>
          <p:nvPr/>
        </p:nvGraphicFramePr>
        <p:xfrm>
          <a:off x="811425" y="1849825"/>
          <a:ext cx="3000000" cy="3000000"/>
        </p:xfrm>
        <a:graphic>
          <a:graphicData uri="http://schemas.openxmlformats.org/drawingml/2006/table">
            <a:tbl>
              <a:tblPr>
                <a:noFill/>
                <a:tableStyleId>{5A865040-432B-4497-BCB6-C2D8BC6CC7FE}</a:tableStyleId>
              </a:tblPr>
              <a:tblGrid>
                <a:gridCol w="2858050"/>
                <a:gridCol w="4766200"/>
              </a:tblGrid>
              <a:tr h="421175">
                <a:tc>
                  <a:txBody>
                    <a:bodyPr/>
                    <a:lstStyle/>
                    <a:p>
                      <a:pPr indent="0" lvl="0" marL="0" rtl="0" algn="ctr">
                        <a:spcBef>
                          <a:spcPts val="0"/>
                        </a:spcBef>
                        <a:spcAft>
                          <a:spcPts val="0"/>
                        </a:spcAft>
                        <a:buNone/>
                      </a:pPr>
                      <a:r>
                        <a:rPr b="1" lang="en-US" sz="1500"/>
                        <a:t>Phương thức</a:t>
                      </a:r>
                      <a:endParaRPr b="1" sz="1500"/>
                    </a:p>
                  </a:txBody>
                  <a:tcPr marT="91425" marB="91425" marR="91425" marL="91425"/>
                </a:tc>
                <a:tc>
                  <a:txBody>
                    <a:bodyPr/>
                    <a:lstStyle/>
                    <a:p>
                      <a:pPr indent="0" lvl="0" marL="0" rtl="0" algn="ctr">
                        <a:spcBef>
                          <a:spcPts val="0"/>
                        </a:spcBef>
                        <a:spcAft>
                          <a:spcPts val="0"/>
                        </a:spcAft>
                        <a:buNone/>
                      </a:pPr>
                      <a:r>
                        <a:rPr b="1" lang="en-US"/>
                        <a:t>Giải thích</a:t>
                      </a:r>
                      <a:endParaRPr b="1"/>
                    </a:p>
                  </a:txBody>
                  <a:tcPr marT="91425" marB="91425" marR="91425" marL="91425"/>
                </a:tc>
              </a:tr>
              <a:tr h="488650">
                <a:tc>
                  <a:txBody>
                    <a:bodyPr/>
                    <a:lstStyle/>
                    <a:p>
                      <a:pPr indent="0" lvl="0" marL="0" rtl="0" algn="l">
                        <a:spcBef>
                          <a:spcPts val="0"/>
                        </a:spcBef>
                        <a:spcAft>
                          <a:spcPts val="0"/>
                        </a:spcAft>
                        <a:buNone/>
                      </a:pPr>
                      <a:r>
                        <a:rPr lang="en-US"/>
                        <a:t>readyState (read only)</a:t>
                      </a:r>
                      <a:endParaRPr/>
                    </a:p>
                  </a:txBody>
                  <a:tcPr marT="91425" marB="91425" marR="91425" marL="91425"/>
                </a:tc>
                <a:tc>
                  <a:txBody>
                    <a:bodyPr/>
                    <a:lstStyle/>
                    <a:p>
                      <a:pPr indent="0" lvl="0" marL="0" rtl="0" algn="l">
                        <a:spcBef>
                          <a:spcPts val="0"/>
                        </a:spcBef>
                        <a:spcAft>
                          <a:spcPts val="0"/>
                        </a:spcAft>
                        <a:buNone/>
                      </a:pPr>
                      <a:r>
                        <a:rPr lang="en-US"/>
                        <a:t>chỉ định đường dẫn server và phương thức HTTP để kết nối đến server (GET|POST)</a:t>
                      </a:r>
                      <a:endParaRPr/>
                    </a:p>
                  </a:txBody>
                  <a:tcPr marT="91425" marB="91425" marR="91425" marL="91425"/>
                </a:tc>
              </a:tr>
              <a:tr h="349975">
                <a:tc>
                  <a:txBody>
                    <a:bodyPr/>
                    <a:lstStyle/>
                    <a:p>
                      <a:pPr indent="0" lvl="0" marL="0" rtl="0" algn="l">
                        <a:spcBef>
                          <a:spcPts val="0"/>
                        </a:spcBef>
                        <a:spcAft>
                          <a:spcPts val="0"/>
                        </a:spcAft>
                        <a:buNone/>
                      </a:pPr>
                      <a:r>
                        <a:rPr lang="en-US"/>
                        <a:t>response (read only)</a:t>
                      </a:r>
                      <a:endParaRPr/>
                    </a:p>
                  </a:txBody>
                  <a:tcPr marT="91425" marB="91425" marR="91425" marL="91425"/>
                </a:tc>
                <a:tc>
                  <a:txBody>
                    <a:bodyPr/>
                    <a:lstStyle/>
                    <a:p>
                      <a:pPr indent="0" lvl="0" marL="0" rtl="0" algn="l">
                        <a:spcBef>
                          <a:spcPts val="0"/>
                        </a:spcBef>
                        <a:spcAft>
                          <a:spcPts val="0"/>
                        </a:spcAft>
                        <a:buNone/>
                      </a:pPr>
                      <a:r>
                        <a:rPr lang="en-US"/>
                        <a:t>Gửi đi yêu cầu (request)</a:t>
                      </a:r>
                      <a:endParaRPr/>
                    </a:p>
                  </a:txBody>
                  <a:tcPr marT="91425" marB="91425" marR="91425" marL="91425"/>
                </a:tc>
              </a:tr>
              <a:tr h="554150">
                <a:tc>
                  <a:txBody>
                    <a:bodyPr/>
                    <a:lstStyle/>
                    <a:p>
                      <a:pPr indent="0" lvl="0" marL="0" rtl="0" algn="l">
                        <a:spcBef>
                          <a:spcPts val="0"/>
                        </a:spcBef>
                        <a:spcAft>
                          <a:spcPts val="0"/>
                        </a:spcAft>
                        <a:buNone/>
                      </a:pPr>
                      <a:r>
                        <a:rPr lang="en-US"/>
                        <a:t>responseText (read only)</a:t>
                      </a:r>
                      <a:endParaRPr/>
                    </a:p>
                  </a:txBody>
                  <a:tcPr marT="91425" marB="91425" marR="91425" marL="91425"/>
                </a:tc>
                <a:tc>
                  <a:txBody>
                    <a:bodyPr/>
                    <a:lstStyle/>
                    <a:p>
                      <a:pPr indent="0" lvl="0" marL="0" rtl="0" algn="l">
                        <a:spcBef>
                          <a:spcPts val="0"/>
                        </a:spcBef>
                        <a:spcAft>
                          <a:spcPts val="0"/>
                        </a:spcAft>
                        <a:buNone/>
                      </a:pPr>
                      <a:r>
                        <a:rPr lang="en-US"/>
                        <a:t>Dừng yêu cầu đã gửi đi</a:t>
                      </a:r>
                      <a:endParaRPr/>
                    </a:p>
                  </a:txBody>
                  <a:tcPr marT="91425" marB="91425" marR="91425" marL="91425"/>
                </a:tc>
              </a:tr>
              <a:tr h="721150">
                <a:tc>
                  <a:txBody>
                    <a:bodyPr/>
                    <a:lstStyle/>
                    <a:p>
                      <a:pPr indent="0" lvl="0" marL="0" rtl="0" algn="l">
                        <a:spcBef>
                          <a:spcPts val="0"/>
                        </a:spcBef>
                        <a:spcAft>
                          <a:spcPts val="0"/>
                        </a:spcAft>
                        <a:buNone/>
                      </a:pPr>
                      <a:r>
                        <a:rPr lang="en-US"/>
                        <a:t>status</a:t>
                      </a:r>
                      <a:endParaRPr/>
                    </a:p>
                  </a:txBody>
                  <a:tcPr marT="91425" marB="91425" marR="91425" marL="91425"/>
                </a:tc>
                <a:tc>
                  <a:txBody>
                    <a:bodyPr/>
                    <a:lstStyle/>
                    <a:p>
                      <a:pPr indent="0" lvl="0" marL="0" rtl="0" algn="l">
                        <a:spcBef>
                          <a:spcPts val="0"/>
                        </a:spcBef>
                        <a:spcAft>
                          <a:spcPts val="0"/>
                        </a:spcAft>
                        <a:buNone/>
                      </a:pPr>
                      <a:r>
                        <a:rPr lang="en-US"/>
                        <a:t>cấu hình  cho header HTTP</a:t>
                      </a:r>
                      <a:endParaRPr/>
                    </a:p>
                  </a:txBody>
                  <a:tcPr marT="91425" marB="91425" marR="91425" marL="91425"/>
                </a:tc>
              </a:tr>
              <a:tr h="721150">
                <a:tc>
                  <a:txBody>
                    <a:bodyPr/>
                    <a:lstStyle/>
                    <a:p>
                      <a:pPr indent="0" lvl="0" marL="0" rtl="0" algn="l">
                        <a:spcBef>
                          <a:spcPts val="0"/>
                        </a:spcBef>
                        <a:spcAft>
                          <a:spcPts val="0"/>
                        </a:spcAft>
                        <a:buNone/>
                      </a:pPr>
                      <a:r>
                        <a:rPr lang="en-US"/>
                        <a:t>onreadystatechange</a:t>
                      </a:r>
                      <a:endParaRPr/>
                    </a:p>
                  </a:txBody>
                  <a:tcPr marT="91425" marB="91425" marR="91425" marL="91425"/>
                </a:tc>
                <a:tc>
                  <a:txBody>
                    <a:bodyPr/>
                    <a:lstStyle/>
                    <a:p>
                      <a:pPr indent="0" lvl="0" marL="0" rtl="0" algn="l">
                        <a:spcBef>
                          <a:spcPts val="0"/>
                        </a:spcBef>
                        <a:spcAft>
                          <a:spcPts val="0"/>
                        </a:spcAft>
                        <a:buNone/>
                      </a:pPr>
                      <a:r>
                        <a:rPr lang="en-US"/>
                        <a:t>Cấu hình callback function (hàm được gọi) khi response được trả về từ server</a:t>
                      </a:r>
                      <a:endParaRPr/>
                    </a:p>
                  </a:txBody>
                  <a:tcPr marT="91425" marB="91425" marR="91425" marL="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g1180ca0bbf9_0_57"/>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115" name="Google Shape;115;g1180ca0bbf9_0_57"/>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sp>
        <p:nvSpPr>
          <p:cNvPr id="116" name="Google Shape;116;g1180ca0bbf9_0_57"/>
          <p:cNvSpPr txBox="1"/>
          <p:nvPr>
            <p:ph type="ctrTitle"/>
          </p:nvPr>
        </p:nvSpPr>
        <p:spPr>
          <a:xfrm>
            <a:off x="447775" y="762000"/>
            <a:ext cx="8315100" cy="25281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003999"/>
              </a:buClr>
              <a:buSzPts val="4400"/>
              <a:buFont typeface="Calibri"/>
              <a:buNone/>
            </a:pPr>
            <a:br>
              <a:rPr lang="en-US">
                <a:solidFill>
                  <a:srgbClr val="003999"/>
                </a:solidFill>
              </a:rPr>
            </a:br>
            <a:endParaRPr sz="4200">
              <a:solidFill>
                <a:schemeClr val="dk2"/>
              </a:solidFill>
              <a:latin typeface="Calibri"/>
              <a:ea typeface="Calibri"/>
              <a:cs typeface="Calibri"/>
              <a:sym typeface="Calibri"/>
            </a:endParaRPr>
          </a:p>
        </p:txBody>
      </p:sp>
      <p:pic>
        <p:nvPicPr>
          <p:cNvPr id="117" name="Google Shape;117;g1180ca0bbf9_0_57"/>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118" name="Google Shape;118;g1180ca0bbf9_0_57"/>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9" name="Google Shape;119;g1180ca0bbf9_0_57"/>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VÍ DỤ</a:t>
            </a:r>
            <a:endParaRPr b="0" i="0" sz="1400" u="none" cap="none" strike="noStrike">
              <a:solidFill>
                <a:srgbClr val="000000"/>
              </a:solidFill>
              <a:latin typeface="Arial"/>
              <a:ea typeface="Arial"/>
              <a:cs typeface="Arial"/>
              <a:sym typeface="Arial"/>
            </a:endParaRPr>
          </a:p>
        </p:txBody>
      </p:sp>
      <p:sp>
        <p:nvSpPr>
          <p:cNvPr id="120" name="Google Shape;120;g1180ca0bbf9_0_57"/>
          <p:cNvSpPr txBox="1"/>
          <p:nvPr/>
        </p:nvSpPr>
        <p:spPr>
          <a:xfrm>
            <a:off x="547525" y="1781663"/>
            <a:ext cx="8378400" cy="31830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43478"/>
              </a:lnSpc>
              <a:spcBef>
                <a:spcPts val="0"/>
              </a:spcBef>
              <a:spcAft>
                <a:spcPts val="0"/>
              </a:spcAft>
              <a:buNone/>
            </a:pPr>
            <a:r>
              <a:rPr b="1" i="1" lang="en-US">
                <a:solidFill>
                  <a:srgbClr val="7F848E"/>
                </a:solidFill>
                <a:highlight>
                  <a:srgbClr val="18222D"/>
                </a:highlight>
                <a:latin typeface="Courier New"/>
                <a:ea typeface="Courier New"/>
                <a:cs typeface="Courier New"/>
                <a:sym typeface="Courier New"/>
              </a:rPr>
              <a:t>//đoạn code chạy đồng bộ</a:t>
            </a:r>
            <a:endParaRPr b="1" i="1">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C678DD"/>
                </a:solidFill>
                <a:highlight>
                  <a:srgbClr val="18222D"/>
                </a:highlight>
                <a:latin typeface="Courier New"/>
                <a:ea typeface="Courier New"/>
                <a:cs typeface="Courier New"/>
                <a:sym typeface="Courier New"/>
              </a:rPr>
              <a:t>let</a:t>
            </a:r>
            <a:r>
              <a:rPr b="1" lang="en-US">
                <a:solidFill>
                  <a:srgbClr val="ABB2BF"/>
                </a:solidFill>
                <a:highlight>
                  <a:srgbClr val="18222D"/>
                </a:highlight>
                <a:latin typeface="Courier New"/>
                <a:ea typeface="Courier New"/>
                <a:cs typeface="Courier New"/>
                <a:sym typeface="Courier New"/>
              </a:rPr>
              <a:t> </a:t>
            </a:r>
            <a:r>
              <a:rPr b="1" lang="en-US">
                <a:solidFill>
                  <a:srgbClr val="E06C75"/>
                </a:solidFill>
                <a:highlight>
                  <a:srgbClr val="18222D"/>
                </a:highlight>
                <a:latin typeface="Courier New"/>
                <a:ea typeface="Courier New"/>
                <a:cs typeface="Courier New"/>
                <a:sym typeface="Courier New"/>
              </a:rPr>
              <a:t>num</a:t>
            </a:r>
            <a:r>
              <a:rPr b="1" lang="en-US">
                <a:solidFill>
                  <a:srgbClr val="ABB2BF"/>
                </a:solidFill>
                <a:highlight>
                  <a:srgbClr val="18222D"/>
                </a:highlight>
                <a:latin typeface="Courier New"/>
                <a:ea typeface="Courier New"/>
                <a:cs typeface="Courier New"/>
                <a:sym typeface="Courier New"/>
              </a:rPr>
              <a:t> </a:t>
            </a:r>
            <a:r>
              <a:rPr b="1" lang="en-US">
                <a:solidFill>
                  <a:srgbClr val="56B6C2"/>
                </a:solidFill>
                <a:highlight>
                  <a:srgbClr val="18222D"/>
                </a:highlight>
                <a:latin typeface="Courier New"/>
                <a:ea typeface="Courier New"/>
                <a:cs typeface="Courier New"/>
                <a:sym typeface="Courier New"/>
              </a:rPr>
              <a:t>=</a:t>
            </a:r>
            <a:r>
              <a:rPr b="1" lang="en-US">
                <a:solidFill>
                  <a:srgbClr val="ABB2BF"/>
                </a:solidFill>
                <a:highlight>
                  <a:srgbClr val="18222D"/>
                </a:highlight>
                <a:latin typeface="Courier New"/>
                <a:ea typeface="Courier New"/>
                <a:cs typeface="Courier New"/>
                <a:sym typeface="Courier New"/>
              </a:rPr>
              <a:t> </a:t>
            </a:r>
            <a:r>
              <a:rPr b="1" lang="en-US">
                <a:solidFill>
                  <a:srgbClr val="D19A66"/>
                </a:solidFill>
                <a:highlight>
                  <a:srgbClr val="18222D"/>
                </a:highlight>
                <a:latin typeface="Courier New"/>
                <a:ea typeface="Courier New"/>
                <a:cs typeface="Courier New"/>
                <a:sym typeface="Courier New"/>
              </a:rPr>
              <a:t>10</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C678DD"/>
                </a:solidFill>
                <a:highlight>
                  <a:srgbClr val="18222D"/>
                </a:highlight>
                <a:latin typeface="Courier New"/>
                <a:ea typeface="Courier New"/>
                <a:cs typeface="Courier New"/>
                <a:sym typeface="Courier New"/>
              </a:rPr>
              <a:t>let</a:t>
            </a:r>
            <a:r>
              <a:rPr b="1" lang="en-US">
                <a:solidFill>
                  <a:srgbClr val="ABB2BF"/>
                </a:solidFill>
                <a:highlight>
                  <a:srgbClr val="18222D"/>
                </a:highlight>
                <a:latin typeface="Courier New"/>
                <a:ea typeface="Courier New"/>
                <a:cs typeface="Courier New"/>
                <a:sym typeface="Courier New"/>
              </a:rPr>
              <a:t> </a:t>
            </a:r>
            <a:r>
              <a:rPr b="1" lang="en-US">
                <a:solidFill>
                  <a:srgbClr val="E06C75"/>
                </a:solidFill>
                <a:highlight>
                  <a:srgbClr val="18222D"/>
                </a:highlight>
                <a:latin typeface="Courier New"/>
                <a:ea typeface="Courier New"/>
                <a:cs typeface="Courier New"/>
                <a:sym typeface="Courier New"/>
              </a:rPr>
              <a:t>total</a:t>
            </a:r>
            <a:r>
              <a:rPr b="1" lang="en-US">
                <a:solidFill>
                  <a:srgbClr val="ABB2BF"/>
                </a:solidFill>
                <a:highlight>
                  <a:srgbClr val="18222D"/>
                </a:highlight>
                <a:latin typeface="Courier New"/>
                <a:ea typeface="Courier New"/>
                <a:cs typeface="Courier New"/>
                <a:sym typeface="Courier New"/>
              </a:rPr>
              <a:t> </a:t>
            </a:r>
            <a:r>
              <a:rPr b="1" lang="en-US">
                <a:solidFill>
                  <a:srgbClr val="56B6C2"/>
                </a:solidFill>
                <a:highlight>
                  <a:srgbClr val="18222D"/>
                </a:highlight>
                <a:latin typeface="Courier New"/>
                <a:ea typeface="Courier New"/>
                <a:cs typeface="Courier New"/>
                <a:sym typeface="Courier New"/>
              </a:rPr>
              <a:t>=</a:t>
            </a:r>
            <a:r>
              <a:rPr b="1" lang="en-US">
                <a:solidFill>
                  <a:srgbClr val="ABB2BF"/>
                </a:solidFill>
                <a:highlight>
                  <a:srgbClr val="18222D"/>
                </a:highlight>
                <a:latin typeface="Courier New"/>
                <a:ea typeface="Courier New"/>
                <a:cs typeface="Courier New"/>
                <a:sym typeface="Courier New"/>
              </a:rPr>
              <a:t> </a:t>
            </a:r>
            <a:r>
              <a:rPr b="1" lang="en-US">
                <a:solidFill>
                  <a:srgbClr val="E06C75"/>
                </a:solidFill>
                <a:highlight>
                  <a:srgbClr val="18222D"/>
                </a:highlight>
                <a:latin typeface="Courier New"/>
                <a:ea typeface="Courier New"/>
                <a:cs typeface="Courier New"/>
                <a:sym typeface="Courier New"/>
              </a:rPr>
              <a:t>num</a:t>
            </a:r>
            <a:r>
              <a:rPr b="1" lang="en-US">
                <a:solidFill>
                  <a:srgbClr val="ABB2BF"/>
                </a:solidFill>
                <a:highlight>
                  <a:srgbClr val="18222D"/>
                </a:highlight>
                <a:latin typeface="Courier New"/>
                <a:ea typeface="Courier New"/>
                <a:cs typeface="Courier New"/>
                <a:sym typeface="Courier New"/>
              </a:rPr>
              <a:t> </a:t>
            </a:r>
            <a:r>
              <a:rPr b="1" lang="en-US">
                <a:solidFill>
                  <a:srgbClr val="56B6C2"/>
                </a:solidFill>
                <a:highlight>
                  <a:srgbClr val="18222D"/>
                </a:highlight>
                <a:latin typeface="Courier New"/>
                <a:ea typeface="Courier New"/>
                <a:cs typeface="Courier New"/>
                <a:sym typeface="Courier New"/>
              </a:rPr>
              <a:t>+</a:t>
            </a:r>
            <a:r>
              <a:rPr b="1" lang="en-US">
                <a:solidFill>
                  <a:srgbClr val="ABB2BF"/>
                </a:solidFill>
                <a:highlight>
                  <a:srgbClr val="18222D"/>
                </a:highlight>
                <a:latin typeface="Courier New"/>
                <a:ea typeface="Courier New"/>
                <a:cs typeface="Courier New"/>
                <a:sym typeface="Courier New"/>
              </a:rPr>
              <a:t> </a:t>
            </a:r>
            <a:r>
              <a:rPr b="1" lang="en-US">
                <a:solidFill>
                  <a:srgbClr val="D19A66"/>
                </a:solidFill>
                <a:highlight>
                  <a:srgbClr val="18222D"/>
                </a:highlight>
                <a:latin typeface="Courier New"/>
                <a:ea typeface="Courier New"/>
                <a:cs typeface="Courier New"/>
                <a:sym typeface="Courier New"/>
              </a:rPr>
              <a:t>10</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E5C07B"/>
                </a:solidFill>
                <a:highlight>
                  <a:srgbClr val="18222D"/>
                </a:highlight>
                <a:latin typeface="Courier New"/>
                <a:ea typeface="Courier New"/>
                <a:cs typeface="Courier New"/>
                <a:sym typeface="Courier New"/>
              </a:rPr>
              <a:t>console</a:t>
            </a:r>
            <a:r>
              <a:rPr b="1" lang="en-US">
                <a:solidFill>
                  <a:srgbClr val="ABB2BF"/>
                </a:solidFill>
                <a:highlight>
                  <a:srgbClr val="18222D"/>
                </a:highlight>
                <a:latin typeface="Courier New"/>
                <a:ea typeface="Courier New"/>
                <a:cs typeface="Courier New"/>
                <a:sym typeface="Courier New"/>
              </a:rPr>
              <a:t>.</a:t>
            </a:r>
            <a:r>
              <a:rPr b="1" lang="en-US">
                <a:solidFill>
                  <a:srgbClr val="61AFEF"/>
                </a:solidFill>
                <a:highlight>
                  <a:srgbClr val="18222D"/>
                </a:highlight>
                <a:latin typeface="Courier New"/>
                <a:ea typeface="Courier New"/>
                <a:cs typeface="Courier New"/>
                <a:sym typeface="Courier New"/>
              </a:rPr>
              <a:t>log</a:t>
            </a:r>
            <a:r>
              <a:rPr b="1" lang="en-US">
                <a:solidFill>
                  <a:srgbClr val="ABB2BF"/>
                </a:solidFill>
                <a:highlight>
                  <a:srgbClr val="18222D"/>
                </a:highlight>
                <a:latin typeface="Courier New"/>
                <a:ea typeface="Courier New"/>
                <a:cs typeface="Courier New"/>
                <a:sym typeface="Courier New"/>
              </a:rPr>
              <a:t>(</a:t>
            </a:r>
            <a:r>
              <a:rPr b="1" lang="en-US">
                <a:solidFill>
                  <a:srgbClr val="E06C75"/>
                </a:solidFill>
                <a:highlight>
                  <a:srgbClr val="18222D"/>
                </a:highlight>
                <a:latin typeface="Courier New"/>
                <a:ea typeface="Courier New"/>
                <a:cs typeface="Courier New"/>
                <a:sym typeface="Courier New"/>
              </a:rPr>
              <a:t>total</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i="1" lang="en-US">
                <a:solidFill>
                  <a:srgbClr val="7F848E"/>
                </a:solidFill>
                <a:highlight>
                  <a:srgbClr val="18222D"/>
                </a:highlight>
                <a:latin typeface="Courier New"/>
                <a:ea typeface="Courier New"/>
                <a:cs typeface="Courier New"/>
                <a:sym typeface="Courier New"/>
              </a:rPr>
              <a:t>//đoạn code chạy bất đồng bộ</a:t>
            </a:r>
            <a:endParaRPr b="1" i="1">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56B6C2"/>
                </a:solidFill>
                <a:highlight>
                  <a:srgbClr val="18222D"/>
                </a:highlight>
                <a:latin typeface="Courier New"/>
                <a:ea typeface="Courier New"/>
                <a:cs typeface="Courier New"/>
                <a:sym typeface="Courier New"/>
              </a:rPr>
              <a:t>setTimeout</a:t>
            </a:r>
            <a:r>
              <a:rPr b="1" lang="en-US">
                <a:solidFill>
                  <a:srgbClr val="ABB2BF"/>
                </a:solidFill>
                <a:highlight>
                  <a:srgbClr val="18222D"/>
                </a:highlight>
                <a:latin typeface="Courier New"/>
                <a:ea typeface="Courier New"/>
                <a:cs typeface="Courier New"/>
                <a:sym typeface="Courier New"/>
              </a:rPr>
              <a:t>(()</a:t>
            </a:r>
            <a:r>
              <a:rPr b="1" lang="en-US">
                <a:solidFill>
                  <a:srgbClr val="C678DD"/>
                </a:solidFill>
                <a:highlight>
                  <a:srgbClr val="18222D"/>
                </a:highlight>
                <a:latin typeface="Courier New"/>
                <a:ea typeface="Courier New"/>
                <a:cs typeface="Courier New"/>
                <a:sym typeface="Courier New"/>
              </a:rPr>
              <a:t>=&gt;</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E06C75"/>
                </a:solidFill>
                <a:highlight>
                  <a:srgbClr val="18222D"/>
                </a:highlight>
                <a:latin typeface="Courier New"/>
                <a:ea typeface="Courier New"/>
                <a:cs typeface="Courier New"/>
                <a:sym typeface="Courier New"/>
              </a:rPr>
              <a:t>total</a:t>
            </a:r>
            <a:r>
              <a:rPr b="1" lang="en-US">
                <a:solidFill>
                  <a:srgbClr val="ABB2BF"/>
                </a:solidFill>
                <a:highlight>
                  <a:srgbClr val="18222D"/>
                </a:highlight>
                <a:latin typeface="Courier New"/>
                <a:ea typeface="Courier New"/>
                <a:cs typeface="Courier New"/>
                <a:sym typeface="Courier New"/>
              </a:rPr>
              <a:t> </a:t>
            </a:r>
            <a:r>
              <a:rPr b="1" lang="en-US">
                <a:solidFill>
                  <a:srgbClr val="56B6C2"/>
                </a:solidFill>
                <a:highlight>
                  <a:srgbClr val="18222D"/>
                </a:highlight>
                <a:latin typeface="Courier New"/>
                <a:ea typeface="Courier New"/>
                <a:cs typeface="Courier New"/>
                <a:sym typeface="Courier New"/>
              </a:rPr>
              <a:t>=</a:t>
            </a:r>
            <a:r>
              <a:rPr b="1" lang="en-US">
                <a:solidFill>
                  <a:srgbClr val="ABB2BF"/>
                </a:solidFill>
                <a:highlight>
                  <a:srgbClr val="18222D"/>
                </a:highlight>
                <a:latin typeface="Courier New"/>
                <a:ea typeface="Courier New"/>
                <a:cs typeface="Courier New"/>
                <a:sym typeface="Courier New"/>
              </a:rPr>
              <a:t> </a:t>
            </a:r>
            <a:r>
              <a:rPr b="1" lang="en-US">
                <a:solidFill>
                  <a:srgbClr val="E06C75"/>
                </a:solidFill>
                <a:highlight>
                  <a:srgbClr val="18222D"/>
                </a:highlight>
                <a:latin typeface="Courier New"/>
                <a:ea typeface="Courier New"/>
                <a:cs typeface="Courier New"/>
                <a:sym typeface="Courier New"/>
              </a:rPr>
              <a:t>num</a:t>
            </a:r>
            <a:r>
              <a:rPr b="1" lang="en-US">
                <a:solidFill>
                  <a:srgbClr val="56B6C2"/>
                </a:solidFill>
                <a:highlight>
                  <a:srgbClr val="18222D"/>
                </a:highlight>
                <a:latin typeface="Courier New"/>
                <a:ea typeface="Courier New"/>
                <a:cs typeface="Courier New"/>
                <a:sym typeface="Courier New"/>
              </a:rPr>
              <a:t>+</a:t>
            </a:r>
            <a:r>
              <a:rPr b="1" lang="en-US">
                <a:solidFill>
                  <a:srgbClr val="D19A66"/>
                </a:solidFill>
                <a:highlight>
                  <a:srgbClr val="18222D"/>
                </a:highlight>
                <a:latin typeface="Courier New"/>
                <a:ea typeface="Courier New"/>
                <a:cs typeface="Courier New"/>
                <a:sym typeface="Courier New"/>
              </a:rPr>
              <a:t>20</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a:t>
            </a:r>
            <a:r>
              <a:rPr b="1" lang="en-US">
                <a:solidFill>
                  <a:srgbClr val="D19A66"/>
                </a:solidFill>
                <a:highlight>
                  <a:srgbClr val="18222D"/>
                </a:highlight>
                <a:latin typeface="Courier New"/>
                <a:ea typeface="Courier New"/>
                <a:cs typeface="Courier New"/>
                <a:sym typeface="Courier New"/>
              </a:rPr>
              <a:t>1000</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E5C07B"/>
                </a:solidFill>
                <a:highlight>
                  <a:srgbClr val="18222D"/>
                </a:highlight>
                <a:latin typeface="Courier New"/>
                <a:ea typeface="Courier New"/>
                <a:cs typeface="Courier New"/>
                <a:sym typeface="Courier New"/>
              </a:rPr>
              <a:t>console</a:t>
            </a:r>
            <a:r>
              <a:rPr b="1" lang="en-US">
                <a:solidFill>
                  <a:srgbClr val="ABB2BF"/>
                </a:solidFill>
                <a:highlight>
                  <a:srgbClr val="18222D"/>
                </a:highlight>
                <a:latin typeface="Courier New"/>
                <a:ea typeface="Courier New"/>
                <a:cs typeface="Courier New"/>
                <a:sym typeface="Courier New"/>
              </a:rPr>
              <a:t>.</a:t>
            </a:r>
            <a:r>
              <a:rPr b="1" lang="en-US">
                <a:solidFill>
                  <a:srgbClr val="61AFEF"/>
                </a:solidFill>
                <a:highlight>
                  <a:srgbClr val="18222D"/>
                </a:highlight>
                <a:latin typeface="Courier New"/>
                <a:ea typeface="Courier New"/>
                <a:cs typeface="Courier New"/>
                <a:sym typeface="Courier New"/>
              </a:rPr>
              <a:t>log</a:t>
            </a:r>
            <a:r>
              <a:rPr b="1" lang="en-US">
                <a:solidFill>
                  <a:srgbClr val="ABB2BF"/>
                </a:solidFill>
                <a:highlight>
                  <a:srgbClr val="18222D"/>
                </a:highlight>
                <a:latin typeface="Courier New"/>
                <a:ea typeface="Courier New"/>
                <a:cs typeface="Courier New"/>
                <a:sym typeface="Courier New"/>
              </a:rPr>
              <a:t>(</a:t>
            </a:r>
            <a:r>
              <a:rPr b="1" lang="en-US">
                <a:solidFill>
                  <a:srgbClr val="E06C75"/>
                </a:solidFill>
                <a:highlight>
                  <a:srgbClr val="18222D"/>
                </a:highlight>
                <a:latin typeface="Courier New"/>
                <a:ea typeface="Courier New"/>
                <a:cs typeface="Courier New"/>
                <a:sym typeface="Courier New"/>
              </a:rPr>
              <a:t>total</a:t>
            </a:r>
            <a:r>
              <a:rPr b="1" lang="en-US">
                <a:solidFill>
                  <a:srgbClr val="ABB2BF"/>
                </a:solidFill>
                <a:highlight>
                  <a:srgbClr val="18222D"/>
                </a:highlight>
                <a:latin typeface="Courier New"/>
                <a:ea typeface="Courier New"/>
                <a:cs typeface="Courier New"/>
                <a:sym typeface="Courier New"/>
              </a:rPr>
              <a:t>); </a:t>
            </a:r>
            <a:r>
              <a:rPr b="1" i="1" lang="en-US">
                <a:solidFill>
                  <a:srgbClr val="7F848E"/>
                </a:solidFill>
                <a:highlight>
                  <a:srgbClr val="18222D"/>
                </a:highlight>
                <a:latin typeface="Courier New"/>
                <a:ea typeface="Courier New"/>
                <a:cs typeface="Courier New"/>
                <a:sym typeface="Courier New"/>
              </a:rPr>
              <a:t>//kết quả là ?</a:t>
            </a:r>
            <a:endParaRPr b="1" i="1">
              <a:solidFill>
                <a:srgbClr val="7F848E"/>
              </a:solidFill>
              <a:highlight>
                <a:srgbClr val="18222D"/>
              </a:highlight>
              <a:latin typeface="Courier New"/>
              <a:ea typeface="Courier New"/>
              <a:cs typeface="Courier New"/>
              <a:sym typeface="Courier New"/>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g1180ca0bbf9_0_404"/>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530" name="Google Shape;530;g1180ca0bbf9_0_404"/>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531" name="Google Shape;531;g1180ca0bbf9_0_404"/>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532" name="Google Shape;532;g1180ca0bbf9_0_404"/>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33" name="Google Shape;533;g1180ca0bbf9_0_404"/>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Ví dụ AJAX với backend là PHP</a:t>
            </a:r>
            <a:endParaRPr b="0" i="0" sz="1400" u="none" cap="none" strike="noStrike">
              <a:solidFill>
                <a:srgbClr val="000000"/>
              </a:solidFill>
              <a:latin typeface="Arial"/>
              <a:ea typeface="Arial"/>
              <a:cs typeface="Arial"/>
              <a:sym typeface="Arial"/>
            </a:endParaRPr>
          </a:p>
        </p:txBody>
      </p:sp>
      <p:sp>
        <p:nvSpPr>
          <p:cNvPr id="534" name="Google Shape;534;g1180ca0bbf9_0_404"/>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535" name="Google Shape;535;g1180ca0bbf9_0_404"/>
          <p:cNvSpPr txBox="1"/>
          <p:nvPr/>
        </p:nvSpPr>
        <p:spPr>
          <a:xfrm>
            <a:off x="189000" y="1106175"/>
            <a:ext cx="8766000" cy="12621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rgbClr val="CA9E4D"/>
                </a:solidFill>
                <a:highlight>
                  <a:srgbClr val="404040"/>
                </a:highlight>
                <a:latin typeface="Courier New"/>
                <a:ea typeface="Courier New"/>
                <a:cs typeface="Courier New"/>
                <a:sym typeface="Courier New"/>
              </a:rPr>
              <a:t>&lt;?php</a:t>
            </a:r>
            <a:endParaRPr b="1">
              <a:solidFill>
                <a:srgbClr val="CA9E4D"/>
              </a:solidFill>
              <a:highlight>
                <a:srgbClr val="404040"/>
              </a:highlight>
              <a:latin typeface="Courier New"/>
              <a:ea typeface="Courier New"/>
              <a:cs typeface="Courier New"/>
              <a:sym typeface="Courier New"/>
            </a:endParaRPr>
          </a:p>
          <a:p>
            <a:pPr indent="0" lvl="0" marL="0" rtl="0" algn="l">
              <a:spcBef>
                <a:spcPts val="0"/>
              </a:spcBef>
              <a:spcAft>
                <a:spcPts val="0"/>
              </a:spcAft>
              <a:buNone/>
            </a:pPr>
            <a:r>
              <a:rPr b="1" lang="en-US">
                <a:solidFill>
                  <a:srgbClr val="CA9E4D"/>
                </a:solidFill>
                <a:highlight>
                  <a:srgbClr val="404040"/>
                </a:highlight>
                <a:latin typeface="Courier New"/>
                <a:ea typeface="Courier New"/>
                <a:cs typeface="Courier New"/>
                <a:sym typeface="Courier New"/>
              </a:rPr>
              <a:t> </a:t>
            </a:r>
            <a:r>
              <a:rPr i="1" lang="en-US">
                <a:solidFill>
                  <a:srgbClr val="E54242"/>
                </a:solidFill>
                <a:highlight>
                  <a:srgbClr val="404040"/>
                </a:highlight>
                <a:latin typeface="Courier New"/>
                <a:ea typeface="Courier New"/>
                <a:cs typeface="Courier New"/>
                <a:sym typeface="Courier New"/>
              </a:rPr>
              <a:t>//Nội dung file PHP</a:t>
            </a:r>
            <a:endParaRPr i="1">
              <a:solidFill>
                <a:srgbClr val="E54242"/>
              </a:solidFill>
              <a:highlight>
                <a:srgbClr val="404040"/>
              </a:highlight>
              <a:latin typeface="Courier New"/>
              <a:ea typeface="Courier New"/>
              <a:cs typeface="Courier New"/>
              <a:sym typeface="Courier New"/>
            </a:endParaRPr>
          </a:p>
          <a:p>
            <a:pPr indent="0" lvl="0" marL="0" rtl="0" algn="l">
              <a:spcBef>
                <a:spcPts val="0"/>
              </a:spcBef>
              <a:spcAft>
                <a:spcPts val="0"/>
              </a:spcAft>
              <a:buNone/>
            </a:pPr>
            <a:r>
              <a:rPr i="1" lang="en-US">
                <a:solidFill>
                  <a:srgbClr val="E54242"/>
                </a:solidFill>
                <a:highlight>
                  <a:srgbClr val="404040"/>
                </a:highlight>
                <a:latin typeface="Courier New"/>
                <a:ea typeface="Courier New"/>
                <a:cs typeface="Courier New"/>
                <a:sym typeface="Courier New"/>
              </a:rPr>
              <a:t> </a:t>
            </a:r>
            <a:r>
              <a:rPr lang="en-US">
                <a:solidFill>
                  <a:srgbClr val="9BC28E"/>
                </a:solidFill>
                <a:highlight>
                  <a:srgbClr val="404040"/>
                </a:highlight>
                <a:latin typeface="Courier New"/>
                <a:ea typeface="Courier New"/>
                <a:cs typeface="Courier New"/>
                <a:sym typeface="Courier New"/>
              </a:rPr>
              <a:t>header(</a:t>
            </a:r>
            <a:r>
              <a:rPr b="1" lang="en-US">
                <a:solidFill>
                  <a:srgbClr val="34B434"/>
                </a:solidFill>
                <a:highlight>
                  <a:srgbClr val="404040"/>
                </a:highlight>
                <a:latin typeface="Courier New"/>
                <a:ea typeface="Courier New"/>
                <a:cs typeface="Courier New"/>
                <a:sym typeface="Courier New"/>
              </a:rPr>
              <a:t>'Access-Control-Allow-Origin: *'</a:t>
            </a:r>
            <a:r>
              <a:rPr lang="en-US">
                <a:solidFill>
                  <a:srgbClr val="9BC28E"/>
                </a:solidFill>
                <a:highlight>
                  <a:srgbClr val="404040"/>
                </a:highlight>
                <a:latin typeface="Courier New"/>
                <a:ea typeface="Courier New"/>
                <a:cs typeface="Courier New"/>
                <a:sym typeface="Courier New"/>
              </a:rPr>
              <a:t>)</a:t>
            </a:r>
            <a:r>
              <a:rPr lang="en-US">
                <a:solidFill>
                  <a:srgbClr val="597CC2"/>
                </a:solidFill>
                <a:highlight>
                  <a:srgbClr val="404040"/>
                </a:highlight>
                <a:latin typeface="Courier New"/>
                <a:ea typeface="Courier New"/>
                <a:cs typeface="Courier New"/>
                <a:sym typeface="Courier New"/>
              </a:rPr>
              <a:t>;</a:t>
            </a:r>
            <a:r>
              <a:rPr i="1" lang="en-US">
                <a:solidFill>
                  <a:srgbClr val="E54242"/>
                </a:solidFill>
                <a:highlight>
                  <a:srgbClr val="404040"/>
                </a:highlight>
                <a:latin typeface="Courier New"/>
                <a:ea typeface="Courier New"/>
                <a:cs typeface="Courier New"/>
                <a:sym typeface="Courier New"/>
              </a:rPr>
              <a:t>//CORS</a:t>
            </a:r>
            <a:endParaRPr i="1">
              <a:solidFill>
                <a:srgbClr val="E54242"/>
              </a:solidFill>
              <a:highlight>
                <a:srgbClr val="404040"/>
              </a:highlight>
              <a:latin typeface="Courier New"/>
              <a:ea typeface="Courier New"/>
              <a:cs typeface="Courier New"/>
              <a:sym typeface="Courier New"/>
            </a:endParaRPr>
          </a:p>
          <a:p>
            <a:pPr indent="0" lvl="0" marL="0" rtl="0" algn="l">
              <a:spcBef>
                <a:spcPts val="0"/>
              </a:spcBef>
              <a:spcAft>
                <a:spcPts val="0"/>
              </a:spcAft>
              <a:buNone/>
            </a:pPr>
            <a:r>
              <a:rPr i="1" lang="en-US">
                <a:solidFill>
                  <a:srgbClr val="E54242"/>
                </a:solidFill>
                <a:highlight>
                  <a:srgbClr val="404040"/>
                </a:highlight>
                <a:latin typeface="Courier New"/>
                <a:ea typeface="Courier New"/>
                <a:cs typeface="Courier New"/>
                <a:sym typeface="Courier New"/>
              </a:rPr>
              <a:t> </a:t>
            </a:r>
            <a:r>
              <a:rPr b="1" lang="en-US">
                <a:solidFill>
                  <a:srgbClr val="CA9E4D"/>
                </a:solidFill>
                <a:highlight>
                  <a:srgbClr val="404040"/>
                </a:highlight>
                <a:latin typeface="Courier New"/>
                <a:ea typeface="Courier New"/>
                <a:cs typeface="Courier New"/>
                <a:sym typeface="Courier New"/>
              </a:rPr>
              <a:t>echo </a:t>
            </a:r>
            <a:r>
              <a:rPr b="1" lang="en-US">
                <a:solidFill>
                  <a:srgbClr val="34B434"/>
                </a:solidFill>
                <a:highlight>
                  <a:srgbClr val="404040"/>
                </a:highlight>
                <a:latin typeface="Courier New"/>
                <a:ea typeface="Courier New"/>
                <a:cs typeface="Courier New"/>
                <a:sym typeface="Courier New"/>
              </a:rPr>
              <a:t>"I am server"</a:t>
            </a:r>
            <a:r>
              <a:rPr lang="en-US">
                <a:solidFill>
                  <a:srgbClr val="597CC2"/>
                </a:solidFill>
                <a:highlight>
                  <a:srgbClr val="404040"/>
                </a:highlight>
                <a:latin typeface="Courier New"/>
                <a:ea typeface="Courier New"/>
                <a:cs typeface="Courier New"/>
                <a:sym typeface="Courier New"/>
              </a:rPr>
              <a:t>;</a:t>
            </a:r>
            <a:endParaRPr>
              <a:solidFill>
                <a:srgbClr val="597CC2"/>
              </a:solidFill>
              <a:highlight>
                <a:srgbClr val="404040"/>
              </a:highlight>
              <a:latin typeface="Courier New"/>
              <a:ea typeface="Courier New"/>
              <a:cs typeface="Courier New"/>
              <a:sym typeface="Courier New"/>
            </a:endParaRPr>
          </a:p>
          <a:p>
            <a:pPr indent="0" lvl="0" marL="0" rtl="0" algn="l">
              <a:spcBef>
                <a:spcPts val="0"/>
              </a:spcBef>
              <a:spcAft>
                <a:spcPts val="0"/>
              </a:spcAft>
              <a:buNone/>
            </a:pPr>
            <a:r>
              <a:rPr b="1" lang="en-US">
                <a:solidFill>
                  <a:srgbClr val="CA9E4D"/>
                </a:solidFill>
                <a:highlight>
                  <a:srgbClr val="404040"/>
                </a:highlight>
                <a:latin typeface="Courier New"/>
                <a:ea typeface="Courier New"/>
                <a:cs typeface="Courier New"/>
                <a:sym typeface="Courier New"/>
              </a:rPr>
              <a:t>?&gt;</a:t>
            </a:r>
            <a:endParaRPr b="1">
              <a:solidFill>
                <a:srgbClr val="9BC28E"/>
              </a:solidFill>
              <a:highlight>
                <a:srgbClr val="404040"/>
              </a:highlight>
              <a:latin typeface="Courier New"/>
              <a:ea typeface="Courier New"/>
              <a:cs typeface="Courier New"/>
              <a:sym typeface="Courier New"/>
            </a:endParaRPr>
          </a:p>
        </p:txBody>
      </p:sp>
      <p:sp>
        <p:nvSpPr>
          <p:cNvPr id="536" name="Google Shape;536;g1180ca0bbf9_0_404"/>
          <p:cNvSpPr txBox="1"/>
          <p:nvPr/>
        </p:nvSpPr>
        <p:spPr>
          <a:xfrm>
            <a:off x="165450" y="2824125"/>
            <a:ext cx="8813100" cy="22626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const </a:t>
            </a:r>
            <a:r>
              <a:rPr b="1" i="1" lang="en-US" sz="1500">
                <a:solidFill>
                  <a:srgbClr val="9876AA"/>
                </a:solidFill>
                <a:highlight>
                  <a:srgbClr val="2B2B2B"/>
                </a:highlight>
                <a:latin typeface="Courier New"/>
                <a:ea typeface="Courier New"/>
                <a:cs typeface="Courier New"/>
                <a:sym typeface="Courier New"/>
              </a:rPr>
              <a:t>xhr </a:t>
            </a:r>
            <a:r>
              <a:rPr b="1" lang="en-US" sz="1500">
                <a:solidFill>
                  <a:srgbClr val="A9B7C6"/>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new </a:t>
            </a:r>
            <a:r>
              <a:rPr b="1" i="1" lang="en-US" sz="1500">
                <a:solidFill>
                  <a:srgbClr val="9876AA"/>
                </a:solidFill>
                <a:highlight>
                  <a:srgbClr val="2B2B2B"/>
                </a:highlight>
                <a:latin typeface="Courier New"/>
                <a:ea typeface="Courier New"/>
                <a:cs typeface="Courier New"/>
                <a:sym typeface="Courier New"/>
              </a:rPr>
              <a:t>XMLHttpRequest</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xhr</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open</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6A8759"/>
                </a:solidFill>
                <a:highlight>
                  <a:srgbClr val="2B2B2B"/>
                </a:highlight>
                <a:latin typeface="Courier New"/>
                <a:ea typeface="Courier New"/>
                <a:cs typeface="Courier New"/>
                <a:sym typeface="Courier New"/>
              </a:rPr>
              <a:t>'GET'</a:t>
            </a:r>
            <a:r>
              <a:rPr b="1" lang="en-US" sz="1500">
                <a:solidFill>
                  <a:srgbClr val="CC7832"/>
                </a:solidFill>
                <a:highlight>
                  <a:srgbClr val="2B2B2B"/>
                </a:highlight>
                <a:latin typeface="Courier New"/>
                <a:ea typeface="Courier New"/>
                <a:cs typeface="Courier New"/>
                <a:sym typeface="Courier New"/>
              </a:rPr>
              <a:t>, </a:t>
            </a:r>
            <a:r>
              <a:rPr b="1" lang="en-US" sz="1500">
                <a:solidFill>
                  <a:srgbClr val="6A8759"/>
                </a:solidFill>
                <a:highlight>
                  <a:srgbClr val="2B2B2B"/>
                </a:highlight>
                <a:latin typeface="Courier New"/>
                <a:ea typeface="Courier New"/>
                <a:cs typeface="Courier New"/>
                <a:sym typeface="Courier New"/>
              </a:rPr>
              <a:t>'http://localhost/server.php'</a:t>
            </a:r>
            <a:r>
              <a:rPr b="1" lang="en-US" sz="1500">
                <a:solidFill>
                  <a:srgbClr val="CC7832"/>
                </a:solidFill>
                <a:highlight>
                  <a:srgbClr val="2B2B2B"/>
                </a:highlight>
                <a:latin typeface="Courier New"/>
                <a:ea typeface="Courier New"/>
                <a:cs typeface="Courier New"/>
                <a:sym typeface="Courier New"/>
              </a:rPr>
              <a:t>, true</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xhr</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send</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xhr</a:t>
            </a:r>
            <a:r>
              <a:rPr b="1" lang="en-US" sz="1500">
                <a:solidFill>
                  <a:srgbClr val="A9B7C6"/>
                </a:solidFill>
                <a:highlight>
                  <a:srgbClr val="2B2B2B"/>
                </a:highlight>
                <a:latin typeface="Courier New"/>
                <a:ea typeface="Courier New"/>
                <a:cs typeface="Courier New"/>
                <a:sym typeface="Courier New"/>
              </a:rPr>
              <a:t>.</a:t>
            </a:r>
            <a:r>
              <a:rPr b="1" lang="en-US" sz="1500">
                <a:solidFill>
                  <a:srgbClr val="9876AA"/>
                </a:solidFill>
                <a:highlight>
                  <a:srgbClr val="2B2B2B"/>
                </a:highlight>
                <a:latin typeface="Courier New"/>
                <a:ea typeface="Courier New"/>
                <a:cs typeface="Courier New"/>
                <a:sym typeface="Courier New"/>
              </a:rPr>
              <a:t>onreadystatechange </a:t>
            </a:r>
            <a:r>
              <a:rPr b="1" lang="en-US" sz="1500">
                <a:solidFill>
                  <a:srgbClr val="A9B7C6"/>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function </a:t>
            </a:r>
            <a:r>
              <a:rPr b="1" i="1" lang="en-US" sz="1500">
                <a:solidFill>
                  <a:srgbClr val="9876AA"/>
                </a:solidFill>
                <a:highlight>
                  <a:srgbClr val="2B2B2B"/>
                </a:highlight>
                <a:latin typeface="Courier New"/>
                <a:ea typeface="Courier New"/>
                <a:cs typeface="Courier New"/>
                <a:sym typeface="Courier New"/>
              </a:rPr>
              <a:t>() {</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   </a:t>
            </a:r>
            <a:r>
              <a:rPr b="1" lang="en-US" sz="1500">
                <a:solidFill>
                  <a:srgbClr val="808080"/>
                </a:solidFill>
                <a:highlight>
                  <a:srgbClr val="2B2B2B"/>
                </a:highlight>
                <a:latin typeface="Courier New"/>
                <a:ea typeface="Courier New"/>
                <a:cs typeface="Courier New"/>
                <a:sym typeface="Courier New"/>
              </a:rPr>
              <a:t>//nếu status trả về 200 tức là đã thành công</a:t>
            </a:r>
            <a:endParaRPr b="1" sz="15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808080"/>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if </a:t>
            </a:r>
            <a:r>
              <a:rPr b="1" i="1" lang="en-US" sz="1500">
                <a:solidFill>
                  <a:srgbClr val="9876AA"/>
                </a:solidFill>
                <a:highlight>
                  <a:srgbClr val="2B2B2B"/>
                </a:highlight>
                <a:latin typeface="Courier New"/>
                <a:ea typeface="Courier New"/>
                <a:cs typeface="Courier New"/>
                <a:sym typeface="Courier New"/>
              </a:rPr>
              <a:t>(</a:t>
            </a:r>
            <a:r>
              <a:rPr b="1" i="1" lang="en-US" sz="1500">
                <a:solidFill>
                  <a:srgbClr val="9876AA"/>
                </a:solidFill>
                <a:highlight>
                  <a:srgbClr val="2B2B2B"/>
                </a:highlight>
                <a:latin typeface="Courier New"/>
                <a:ea typeface="Courier New"/>
                <a:cs typeface="Courier New"/>
                <a:sym typeface="Courier New"/>
              </a:rPr>
              <a:t>xhr</a:t>
            </a:r>
            <a:r>
              <a:rPr b="1" lang="en-US" sz="1500">
                <a:solidFill>
                  <a:srgbClr val="A9B7C6"/>
                </a:solidFill>
                <a:highlight>
                  <a:srgbClr val="2B2B2B"/>
                </a:highlight>
                <a:latin typeface="Courier New"/>
                <a:ea typeface="Courier New"/>
                <a:cs typeface="Courier New"/>
                <a:sym typeface="Courier New"/>
              </a:rPr>
              <a:t>.</a:t>
            </a:r>
            <a:r>
              <a:rPr b="1" lang="en-US" sz="1500">
                <a:solidFill>
                  <a:srgbClr val="9876AA"/>
                </a:solidFill>
                <a:highlight>
                  <a:srgbClr val="2B2B2B"/>
                </a:highlight>
                <a:latin typeface="Courier New"/>
                <a:ea typeface="Courier New"/>
                <a:cs typeface="Courier New"/>
                <a:sym typeface="Courier New"/>
              </a:rPr>
              <a:t>readyState </a:t>
            </a:r>
            <a:r>
              <a:rPr b="1" lang="en-US" sz="1500">
                <a:solidFill>
                  <a:srgbClr val="A9B7C6"/>
                </a:solidFill>
                <a:highlight>
                  <a:srgbClr val="2B2B2B"/>
                </a:highlight>
                <a:latin typeface="Courier New"/>
                <a:ea typeface="Courier New"/>
                <a:cs typeface="Courier New"/>
                <a:sym typeface="Courier New"/>
              </a:rPr>
              <a:t>== </a:t>
            </a:r>
            <a:r>
              <a:rPr b="1" lang="en-US" sz="1500">
                <a:solidFill>
                  <a:srgbClr val="6897BB"/>
                </a:solidFill>
                <a:highlight>
                  <a:srgbClr val="2B2B2B"/>
                </a:highlight>
                <a:latin typeface="Courier New"/>
                <a:ea typeface="Courier New"/>
                <a:cs typeface="Courier New"/>
                <a:sym typeface="Courier New"/>
              </a:rPr>
              <a:t>4 </a:t>
            </a:r>
            <a:r>
              <a:rPr b="1" lang="en-US" sz="1500">
                <a:solidFill>
                  <a:srgbClr val="A9B7C6"/>
                </a:solidFill>
                <a:highlight>
                  <a:srgbClr val="2B2B2B"/>
                </a:highlight>
                <a:latin typeface="Courier New"/>
                <a:ea typeface="Courier New"/>
                <a:cs typeface="Courier New"/>
                <a:sym typeface="Courier New"/>
              </a:rPr>
              <a:t>&amp;&amp; </a:t>
            </a:r>
            <a:r>
              <a:rPr b="1" i="1" lang="en-US" sz="1500">
                <a:solidFill>
                  <a:srgbClr val="9876AA"/>
                </a:solidFill>
                <a:highlight>
                  <a:srgbClr val="2B2B2B"/>
                </a:highlight>
                <a:latin typeface="Courier New"/>
                <a:ea typeface="Courier New"/>
                <a:cs typeface="Courier New"/>
                <a:sym typeface="Courier New"/>
              </a:rPr>
              <a:t>xhr</a:t>
            </a:r>
            <a:r>
              <a:rPr b="1" lang="en-US" sz="1500">
                <a:solidFill>
                  <a:srgbClr val="A9B7C6"/>
                </a:solidFill>
                <a:highlight>
                  <a:srgbClr val="2B2B2B"/>
                </a:highlight>
                <a:latin typeface="Courier New"/>
                <a:ea typeface="Courier New"/>
                <a:cs typeface="Courier New"/>
                <a:sym typeface="Courier New"/>
              </a:rPr>
              <a:t>.</a:t>
            </a:r>
            <a:r>
              <a:rPr b="1" lang="en-US" sz="1500">
                <a:solidFill>
                  <a:srgbClr val="9876AA"/>
                </a:solidFill>
                <a:highlight>
                  <a:srgbClr val="2B2B2B"/>
                </a:highlight>
                <a:latin typeface="Courier New"/>
                <a:ea typeface="Courier New"/>
                <a:cs typeface="Courier New"/>
                <a:sym typeface="Courier New"/>
              </a:rPr>
              <a:t>status </a:t>
            </a:r>
            <a:r>
              <a:rPr b="1" lang="en-US" sz="1500">
                <a:solidFill>
                  <a:srgbClr val="A9B7C6"/>
                </a:solidFill>
                <a:highlight>
                  <a:srgbClr val="2B2B2B"/>
                </a:highlight>
                <a:latin typeface="Courier New"/>
                <a:ea typeface="Courier New"/>
                <a:cs typeface="Courier New"/>
                <a:sym typeface="Courier New"/>
              </a:rPr>
              <a:t>== </a:t>
            </a:r>
            <a:r>
              <a:rPr b="1" lang="en-US" sz="1500">
                <a:solidFill>
                  <a:srgbClr val="6897BB"/>
                </a:solidFill>
                <a:highlight>
                  <a:srgbClr val="2B2B2B"/>
                </a:highlight>
                <a:latin typeface="Courier New"/>
                <a:ea typeface="Courier New"/>
                <a:cs typeface="Courier New"/>
                <a:sym typeface="Courier New"/>
              </a:rPr>
              <a:t>200</a:t>
            </a:r>
            <a:r>
              <a:rPr b="1" i="1" lang="en-US" sz="1500">
                <a:solidFill>
                  <a:srgbClr val="9876AA"/>
                </a:solidFill>
                <a:highlight>
                  <a:srgbClr val="2B2B2B"/>
                </a:highlight>
                <a:latin typeface="Courier New"/>
                <a:ea typeface="Courier New"/>
                <a:cs typeface="Courier New"/>
                <a:sym typeface="Courier New"/>
              </a:rPr>
              <a:t>) {</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document</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write</a:t>
            </a:r>
            <a:r>
              <a:rPr b="1" i="1" lang="en-US" sz="1500">
                <a:solidFill>
                  <a:srgbClr val="9876AA"/>
                </a:solidFill>
                <a:highlight>
                  <a:srgbClr val="2B2B2B"/>
                </a:highlight>
                <a:latin typeface="Courier New"/>
                <a:ea typeface="Courier New"/>
                <a:cs typeface="Courier New"/>
                <a:sym typeface="Courier New"/>
              </a:rPr>
              <a:t>(</a:t>
            </a:r>
            <a:r>
              <a:rPr b="1" i="1" lang="en-US" sz="1500">
                <a:solidFill>
                  <a:srgbClr val="9876AA"/>
                </a:solidFill>
                <a:highlight>
                  <a:srgbClr val="2B2B2B"/>
                </a:highlight>
                <a:latin typeface="Courier New"/>
                <a:ea typeface="Courier New"/>
                <a:cs typeface="Courier New"/>
                <a:sym typeface="Courier New"/>
              </a:rPr>
              <a:t>xhr</a:t>
            </a:r>
            <a:r>
              <a:rPr b="1" lang="en-US" sz="1500">
                <a:solidFill>
                  <a:srgbClr val="A9B7C6"/>
                </a:solidFill>
                <a:highlight>
                  <a:srgbClr val="2B2B2B"/>
                </a:highlight>
                <a:latin typeface="Courier New"/>
                <a:ea typeface="Courier New"/>
                <a:cs typeface="Courier New"/>
                <a:sym typeface="Courier New"/>
              </a:rPr>
              <a:t>.</a:t>
            </a:r>
            <a:r>
              <a:rPr b="1" lang="en-US" sz="1500">
                <a:solidFill>
                  <a:srgbClr val="9876AA"/>
                </a:solidFill>
                <a:highlight>
                  <a:srgbClr val="2B2B2B"/>
                </a:highlight>
                <a:latin typeface="Courier New"/>
                <a:ea typeface="Courier New"/>
                <a:cs typeface="Courier New"/>
                <a:sym typeface="Courier New"/>
              </a:rPr>
              <a:t>responseText</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a:t>
            </a:r>
            <a:endParaRPr b="1" i="1" sz="1500">
              <a:solidFill>
                <a:srgbClr val="9876AA"/>
              </a:solidFill>
              <a:highlight>
                <a:srgbClr val="2B2B2B"/>
              </a:highlight>
              <a:latin typeface="Courier New"/>
              <a:ea typeface="Courier New"/>
              <a:cs typeface="Courier New"/>
              <a:sym typeface="Courier New"/>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g1180ca0bbf9_0_342"/>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542" name="Google Shape;542;g1180ca0bbf9_0_342"/>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543" name="Google Shape;543;g1180ca0bbf9_0_342"/>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544" name="Google Shape;544;g1180ca0bbf9_0_342"/>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45" name="Google Shape;545;g1180ca0bbf9_0_342"/>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HTTP Status Code</a:t>
            </a:r>
            <a:endParaRPr b="0" i="0" sz="1400" u="none" cap="none" strike="noStrike">
              <a:solidFill>
                <a:srgbClr val="000000"/>
              </a:solidFill>
              <a:latin typeface="Arial"/>
              <a:ea typeface="Arial"/>
              <a:cs typeface="Arial"/>
              <a:sym typeface="Arial"/>
            </a:endParaRPr>
          </a:p>
        </p:txBody>
      </p:sp>
      <p:sp>
        <p:nvSpPr>
          <p:cNvPr id="546" name="Google Shape;546;g1180ca0bbf9_0_342"/>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547" name="Google Shape;547;g1180ca0bbf9_0_342"/>
          <p:cNvSpPr txBox="1"/>
          <p:nvPr/>
        </p:nvSpPr>
        <p:spPr>
          <a:xfrm>
            <a:off x="309450" y="622900"/>
            <a:ext cx="8525100" cy="49626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900"/>
              </a:spcBef>
              <a:spcAft>
                <a:spcPts val="0"/>
              </a:spcAft>
              <a:buSzPts val="1600"/>
              <a:buChar char="●"/>
            </a:pPr>
            <a:r>
              <a:rPr lang="en-US" sz="1600">
                <a:solidFill>
                  <a:schemeClr val="dk1"/>
                </a:solidFill>
              </a:rPr>
              <a:t>HTTP status code là các mã trạng thái trả về từ server cho biết trạng thái của một http response, ví dụ như mã 404 rất nổi tiếng cho biết liên kết không tồn tại, khi gửi request lên server, ta có thể thông qua mã status code để biết được request có thành công hay không. Mã status code được chia thành 5 hạng mục bao gồm</a:t>
            </a:r>
            <a:endParaRPr sz="1600">
              <a:solidFill>
                <a:schemeClr val="dk1"/>
              </a:solidFill>
            </a:endParaRPr>
          </a:p>
          <a:p>
            <a:pPr indent="-330200" lvl="0" marL="457200" rtl="0" algn="l">
              <a:lnSpc>
                <a:spcPct val="115000"/>
              </a:lnSpc>
              <a:spcBef>
                <a:spcPts val="0"/>
              </a:spcBef>
              <a:spcAft>
                <a:spcPts val="0"/>
              </a:spcAft>
              <a:buSzPts val="1600"/>
              <a:buChar char="●"/>
            </a:pPr>
            <a:r>
              <a:rPr b="1" lang="en-US" sz="1600">
                <a:solidFill>
                  <a:schemeClr val="dk1"/>
                </a:solidFill>
                <a:latin typeface="Verdana"/>
                <a:ea typeface="Verdana"/>
                <a:cs typeface="Verdana"/>
                <a:sym typeface="Verdana"/>
              </a:rPr>
              <a:t>1</a:t>
            </a:r>
            <a:r>
              <a:rPr b="1" lang="en-US" sz="1600">
                <a:solidFill>
                  <a:schemeClr val="dk1"/>
                </a:solidFill>
                <a:latin typeface="Verdana"/>
                <a:ea typeface="Verdana"/>
                <a:cs typeface="Verdana"/>
                <a:sym typeface="Verdana"/>
              </a:rPr>
              <a:t>xx (100 – 199): Information responses / Phản hồi thông tin</a:t>
            </a:r>
            <a:r>
              <a:rPr lang="en-US" sz="1600">
                <a:solidFill>
                  <a:schemeClr val="dk1"/>
                </a:solidFill>
                <a:latin typeface="Verdana"/>
                <a:ea typeface="Verdana"/>
                <a:cs typeface="Verdana"/>
                <a:sym typeface="Verdana"/>
              </a:rPr>
              <a:t> – Yêu cầu đã được chấp nhận và quá trình xử lý yêu cầu của bạn đang được tiếp tục.</a:t>
            </a:r>
            <a:endParaRPr sz="1600">
              <a:solidFill>
                <a:schemeClr val="dk1"/>
              </a:solidFill>
              <a:latin typeface="Verdana"/>
              <a:ea typeface="Verdana"/>
              <a:cs typeface="Verdana"/>
              <a:sym typeface="Verdana"/>
            </a:endParaRPr>
          </a:p>
          <a:p>
            <a:pPr indent="-330200" lvl="0" marL="457200" rtl="0" algn="l">
              <a:lnSpc>
                <a:spcPct val="115000"/>
              </a:lnSpc>
              <a:spcBef>
                <a:spcPts val="0"/>
              </a:spcBef>
              <a:spcAft>
                <a:spcPts val="0"/>
              </a:spcAft>
              <a:buSzPts val="1600"/>
              <a:buChar char="●"/>
            </a:pPr>
            <a:r>
              <a:rPr b="1" lang="en-US" sz="1600">
                <a:solidFill>
                  <a:schemeClr val="dk1"/>
                </a:solidFill>
                <a:latin typeface="Verdana"/>
                <a:ea typeface="Verdana"/>
                <a:cs typeface="Verdana"/>
                <a:sym typeface="Verdana"/>
              </a:rPr>
              <a:t>2xx (200 – 299): Successful responses / Phản hồi thành công</a:t>
            </a:r>
            <a:r>
              <a:rPr lang="en-US" sz="1600">
                <a:solidFill>
                  <a:schemeClr val="dk1"/>
                </a:solidFill>
                <a:latin typeface="Verdana"/>
                <a:ea typeface="Verdana"/>
                <a:cs typeface="Verdana"/>
                <a:sym typeface="Verdana"/>
              </a:rPr>
              <a:t> – Yêu cầu của bạn đã được máy chủ tiếp nhận, hiểu và xử lý thành công.</a:t>
            </a:r>
            <a:endParaRPr sz="1600">
              <a:solidFill>
                <a:schemeClr val="dk1"/>
              </a:solidFill>
              <a:latin typeface="Verdana"/>
              <a:ea typeface="Verdana"/>
              <a:cs typeface="Verdana"/>
              <a:sym typeface="Verdana"/>
            </a:endParaRPr>
          </a:p>
          <a:p>
            <a:pPr indent="-330200" lvl="0" marL="457200" rtl="0" algn="l">
              <a:lnSpc>
                <a:spcPct val="115000"/>
              </a:lnSpc>
              <a:spcBef>
                <a:spcPts val="0"/>
              </a:spcBef>
              <a:spcAft>
                <a:spcPts val="0"/>
              </a:spcAft>
              <a:buSzPts val="1600"/>
              <a:buChar char="●"/>
            </a:pPr>
            <a:r>
              <a:rPr b="1" lang="en-US" sz="1600">
                <a:solidFill>
                  <a:schemeClr val="dk1"/>
                </a:solidFill>
                <a:latin typeface="Verdana"/>
                <a:ea typeface="Verdana"/>
                <a:cs typeface="Verdana"/>
                <a:sym typeface="Verdana"/>
              </a:rPr>
              <a:t>3xx (300 – 399): Redirects / Điều hướng</a:t>
            </a:r>
            <a:r>
              <a:rPr lang="en-US" sz="1600">
                <a:solidFill>
                  <a:schemeClr val="dk1"/>
                </a:solidFill>
                <a:latin typeface="Verdana"/>
                <a:ea typeface="Verdana"/>
                <a:cs typeface="Verdana"/>
                <a:sym typeface="Verdana"/>
              </a:rPr>
              <a:t> – Phía client cần thực hiện hành động bổ sung để hoàn tất yêu cầu.</a:t>
            </a:r>
            <a:endParaRPr sz="1600">
              <a:solidFill>
                <a:schemeClr val="dk1"/>
              </a:solidFill>
              <a:latin typeface="Verdana"/>
              <a:ea typeface="Verdana"/>
              <a:cs typeface="Verdana"/>
              <a:sym typeface="Verdana"/>
            </a:endParaRPr>
          </a:p>
          <a:p>
            <a:pPr indent="-330200" lvl="0" marL="457200" rtl="0" algn="l">
              <a:lnSpc>
                <a:spcPct val="115000"/>
              </a:lnSpc>
              <a:spcBef>
                <a:spcPts val="0"/>
              </a:spcBef>
              <a:spcAft>
                <a:spcPts val="0"/>
              </a:spcAft>
              <a:buSzPts val="1600"/>
              <a:buChar char="●"/>
            </a:pPr>
            <a:r>
              <a:rPr b="1" lang="en-US" sz="1600">
                <a:solidFill>
                  <a:schemeClr val="dk1"/>
                </a:solidFill>
                <a:latin typeface="Verdana"/>
                <a:ea typeface="Verdana"/>
                <a:cs typeface="Verdana"/>
                <a:sym typeface="Verdana"/>
              </a:rPr>
              <a:t>4xx (400 – 499): Client errors / Lỗi phía client</a:t>
            </a:r>
            <a:r>
              <a:rPr lang="en-US" sz="1600">
                <a:solidFill>
                  <a:schemeClr val="dk1"/>
                </a:solidFill>
                <a:latin typeface="Verdana"/>
                <a:ea typeface="Verdana"/>
                <a:cs typeface="Verdana"/>
                <a:sym typeface="Verdana"/>
              </a:rPr>
              <a:t> – Yêu cầu không thể hoàn tất hoặc yêu cầu chứa cú pháp không chính xác. 4xx sẽ hiện ra khi có lỗi từ phía client do không đưa ra yêu cầu hợp lệ.</a:t>
            </a:r>
            <a:endParaRPr sz="1600">
              <a:solidFill>
                <a:schemeClr val="dk1"/>
              </a:solidFill>
              <a:latin typeface="Verdana"/>
              <a:ea typeface="Verdana"/>
              <a:cs typeface="Verdana"/>
              <a:sym typeface="Verdana"/>
            </a:endParaRPr>
          </a:p>
          <a:p>
            <a:pPr indent="-330200" lvl="0" marL="457200" rtl="0" algn="l">
              <a:lnSpc>
                <a:spcPct val="115000"/>
              </a:lnSpc>
              <a:spcBef>
                <a:spcPts val="0"/>
              </a:spcBef>
              <a:spcAft>
                <a:spcPts val="0"/>
              </a:spcAft>
              <a:buSzPts val="1600"/>
              <a:buChar char="●"/>
            </a:pPr>
            <a:r>
              <a:rPr b="1" lang="en-US" sz="1600">
                <a:solidFill>
                  <a:schemeClr val="dk1"/>
                </a:solidFill>
                <a:latin typeface="Verdana"/>
                <a:ea typeface="Verdana"/>
                <a:cs typeface="Verdana"/>
                <a:sym typeface="Verdana"/>
              </a:rPr>
              <a:t>5xx (500 – 599): Server errors / Lỗi phía máy chủ</a:t>
            </a:r>
            <a:r>
              <a:rPr lang="en-US" sz="1600">
                <a:solidFill>
                  <a:schemeClr val="dk1"/>
                </a:solidFill>
                <a:latin typeface="Verdana"/>
                <a:ea typeface="Verdana"/>
                <a:cs typeface="Verdana"/>
                <a:sym typeface="Verdana"/>
              </a:rPr>
              <a:t> – Máy chủ không thể hoàn thành yêu cầu được cho là hợp lệ. Khi 5xx xảy ra, bạn chỉ có thể đợi để bên hệ thống máy chủ xử lý xong.</a:t>
            </a:r>
            <a:endParaRPr sz="1600">
              <a:latin typeface="Calibri"/>
              <a:ea typeface="Calibri"/>
              <a:cs typeface="Calibri"/>
              <a:sym typeface="Calibri"/>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g1180ca0bbf9_0_355"/>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553" name="Google Shape;553;g1180ca0bbf9_0_355"/>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554" name="Google Shape;554;g1180ca0bbf9_0_355"/>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555" name="Google Shape;555;g1180ca0bbf9_0_355"/>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56" name="Google Shape;556;g1180ca0bbf9_0_355"/>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Kiểu dữ liệu trả về</a:t>
            </a:r>
            <a:endParaRPr b="0" i="0" sz="1400" u="none" cap="none" strike="noStrike">
              <a:solidFill>
                <a:srgbClr val="000000"/>
              </a:solidFill>
              <a:latin typeface="Arial"/>
              <a:ea typeface="Arial"/>
              <a:cs typeface="Arial"/>
              <a:sym typeface="Arial"/>
            </a:endParaRPr>
          </a:p>
        </p:txBody>
      </p:sp>
      <p:sp>
        <p:nvSpPr>
          <p:cNvPr id="557" name="Google Shape;557;g1180ca0bbf9_0_355"/>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558" name="Google Shape;558;g1180ca0bbf9_0_355"/>
          <p:cNvSpPr txBox="1"/>
          <p:nvPr/>
        </p:nvSpPr>
        <p:spPr>
          <a:xfrm>
            <a:off x="309450" y="2160325"/>
            <a:ext cx="8525100" cy="1563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900"/>
              </a:spcBef>
              <a:spcAft>
                <a:spcPts val="0"/>
              </a:spcAft>
              <a:buSzPts val="1600"/>
              <a:buChar char="●"/>
            </a:pPr>
            <a:r>
              <a:rPr lang="en-US" sz="1600">
                <a:solidFill>
                  <a:schemeClr val="dk1"/>
                </a:solidFill>
              </a:rPr>
              <a:t>Thực tế, AJAX có thể tiếp nhận dữ liệu với các kiểu khác nhau như XML, HTML, JSON, image,....</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600">
                <a:solidFill>
                  <a:schemeClr val="dk1"/>
                </a:solidFill>
              </a:rPr>
              <a:t>Trước đây, XML được chọn làm ngôn ngữ cấu trúc để mang dữ liệu tuy nhiên sau đó đã được thay thế bởi JSON có dung lượng thấp hơn XML và việc bóc tách file JSON dễ dàng và thuận tiện hơn XML </a:t>
            </a:r>
            <a:endParaRPr sz="1600">
              <a:solidFill>
                <a:schemeClr val="dk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g119d3b9b238_0_7"/>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564" name="Google Shape;564;g119d3b9b238_0_7"/>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565" name="Google Shape;565;g119d3b9b238_0_7"/>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566" name="Google Shape;566;g119d3b9b238_0_7"/>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67" name="Google Shape;567;g119d3b9b238_0_7"/>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CORS</a:t>
            </a:r>
            <a:endParaRPr b="0" i="0" sz="1400" u="none" cap="none" strike="noStrike">
              <a:solidFill>
                <a:srgbClr val="000000"/>
              </a:solidFill>
              <a:latin typeface="Arial"/>
              <a:ea typeface="Arial"/>
              <a:cs typeface="Arial"/>
              <a:sym typeface="Arial"/>
            </a:endParaRPr>
          </a:p>
        </p:txBody>
      </p:sp>
      <p:sp>
        <p:nvSpPr>
          <p:cNvPr id="568" name="Google Shape;568;g119d3b9b238_0_7"/>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569" name="Google Shape;569;g119d3b9b238_0_7"/>
          <p:cNvSpPr txBox="1"/>
          <p:nvPr/>
        </p:nvSpPr>
        <p:spPr>
          <a:xfrm>
            <a:off x="309450" y="1385775"/>
            <a:ext cx="8525100" cy="32631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900"/>
              </a:spcBef>
              <a:spcAft>
                <a:spcPts val="0"/>
              </a:spcAft>
              <a:buClr>
                <a:schemeClr val="dk1"/>
              </a:buClr>
              <a:buSzPts val="1600"/>
              <a:buChar char="●"/>
            </a:pPr>
            <a:r>
              <a:rPr lang="en-US" sz="1600">
                <a:solidFill>
                  <a:schemeClr val="dk1"/>
                </a:solidFill>
              </a:rPr>
              <a:t>Trước khi có CORS, một trang web không thể gửi request thông qua trình duyệt đến một tài nguyên không chung gốc (same origin policy), tài nguyên chung gốc là khi nó có chung protocol, port và host và chung cả directory</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600">
                <a:solidFill>
                  <a:schemeClr val="dk1"/>
                </a:solidFill>
              </a:rPr>
              <a:t>Same origin policy giúp hạn chế được các cuộc tấn công XSS (Cross-site Scripting)  </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600">
                <a:solidFill>
                  <a:schemeClr val="dk1"/>
                </a:solidFill>
              </a:rPr>
              <a:t>Tuy nhiên khi Ajax ra đời, đặc biệt là sự ra đời của SPA (Single Page Application) thì cơ chế trên xảy ra nhiều bất cập do đó CORS được sinh ra với mục đích cho phép cấu hình truy cập tài nguyên từ các tài nguyên không chung gốc với nhiều cấp độ khác nhau</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600">
                <a:solidFill>
                  <a:schemeClr val="dk1"/>
                </a:solidFill>
              </a:rPr>
              <a:t>Ví dụ như webpage nằm ở domain </a:t>
            </a:r>
            <a:r>
              <a:rPr b="1" lang="en-US" sz="1600">
                <a:solidFill>
                  <a:schemeClr val="dk1"/>
                </a:solidFill>
              </a:rPr>
              <a:t>a.example</a:t>
            </a:r>
            <a:r>
              <a:rPr lang="en-US" sz="1600">
                <a:solidFill>
                  <a:schemeClr val="dk1"/>
                </a:solidFill>
              </a:rPr>
              <a:t> gọi lên một tài nguyên ở server nằm tại domain </a:t>
            </a:r>
            <a:r>
              <a:rPr b="1" lang="en-US" sz="1600">
                <a:solidFill>
                  <a:schemeClr val="dk1"/>
                </a:solidFill>
              </a:rPr>
              <a:t>b.example </a:t>
            </a:r>
            <a:r>
              <a:rPr lang="en-US" sz="1600">
                <a:solidFill>
                  <a:schemeClr val="dk1"/>
                </a:solidFill>
              </a:rPr>
              <a:t>thông qua ajax thì đây chính là một yêu cầu truy cập đến tài nguyên không chung gốc</a:t>
            </a:r>
            <a:endParaRPr sz="1600">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g119d3b9b238_0_19"/>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575" name="Google Shape;575;g119d3b9b238_0_19"/>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576" name="Google Shape;576;g119d3b9b238_0_19"/>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577" name="Google Shape;577;g119d3b9b238_0_19"/>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78" name="Google Shape;578;g119d3b9b238_0_19"/>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CORS</a:t>
            </a:r>
            <a:endParaRPr b="0" i="0" sz="1400" u="none" cap="none" strike="noStrike">
              <a:solidFill>
                <a:srgbClr val="000000"/>
              </a:solidFill>
              <a:latin typeface="Arial"/>
              <a:ea typeface="Arial"/>
              <a:cs typeface="Arial"/>
              <a:sym typeface="Arial"/>
            </a:endParaRPr>
          </a:p>
        </p:txBody>
      </p:sp>
      <p:sp>
        <p:nvSpPr>
          <p:cNvPr id="579" name="Google Shape;579;g119d3b9b238_0_19"/>
          <p:cNvSpPr txBox="1"/>
          <p:nvPr/>
        </p:nvSpPr>
        <p:spPr>
          <a:xfrm>
            <a:off x="604800" y="877525"/>
            <a:ext cx="80862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Trên server, có thể cấu hình CORS ở HTTP response header với các tham số sau </a:t>
            </a:r>
            <a:endParaRPr sz="2400">
              <a:latin typeface="Calibri"/>
              <a:ea typeface="Calibri"/>
              <a:cs typeface="Calibri"/>
              <a:sym typeface="Calibri"/>
            </a:endParaRPr>
          </a:p>
        </p:txBody>
      </p:sp>
      <p:graphicFrame>
        <p:nvGraphicFramePr>
          <p:cNvPr id="580" name="Google Shape;580;g119d3b9b238_0_19"/>
          <p:cNvGraphicFramePr/>
          <p:nvPr/>
        </p:nvGraphicFramePr>
        <p:xfrm>
          <a:off x="587500" y="2028125"/>
          <a:ext cx="3000000" cy="3000000"/>
        </p:xfrm>
        <a:graphic>
          <a:graphicData uri="http://schemas.openxmlformats.org/drawingml/2006/table">
            <a:tbl>
              <a:tblPr>
                <a:noFill/>
                <a:tableStyleId>{5A865040-432B-4497-BCB6-C2D8BC6CC7FE}</a:tableStyleId>
              </a:tblPr>
              <a:tblGrid>
                <a:gridCol w="3233300"/>
                <a:gridCol w="2180550"/>
                <a:gridCol w="2706925"/>
              </a:tblGrid>
              <a:tr h="554275">
                <a:tc>
                  <a:txBody>
                    <a:bodyPr/>
                    <a:lstStyle/>
                    <a:p>
                      <a:pPr indent="0" lvl="0" marL="0" rtl="0" algn="ctr">
                        <a:spcBef>
                          <a:spcPts val="0"/>
                        </a:spcBef>
                        <a:spcAft>
                          <a:spcPts val="0"/>
                        </a:spcAft>
                        <a:buNone/>
                      </a:pPr>
                      <a:r>
                        <a:rPr b="1" lang="en-US"/>
                        <a:t>Tham số</a:t>
                      </a:r>
                      <a:endParaRPr b="1"/>
                    </a:p>
                  </a:txBody>
                  <a:tcPr marT="91425" marB="91425" marR="91425" marL="91425"/>
                </a:tc>
                <a:tc>
                  <a:txBody>
                    <a:bodyPr/>
                    <a:lstStyle/>
                    <a:p>
                      <a:pPr indent="0" lvl="0" marL="0" rtl="0" algn="ctr">
                        <a:spcBef>
                          <a:spcPts val="0"/>
                        </a:spcBef>
                        <a:spcAft>
                          <a:spcPts val="0"/>
                        </a:spcAft>
                        <a:buNone/>
                      </a:pPr>
                      <a:r>
                        <a:rPr b="1" lang="en-US"/>
                        <a:t>Giá trị</a:t>
                      </a:r>
                      <a:endParaRPr b="1"/>
                    </a:p>
                  </a:txBody>
                  <a:tcPr marT="91425" marB="91425" marR="91425" marL="91425"/>
                </a:tc>
                <a:tc>
                  <a:txBody>
                    <a:bodyPr/>
                    <a:lstStyle/>
                    <a:p>
                      <a:pPr indent="0" lvl="0" marL="0" rtl="0" algn="ctr">
                        <a:spcBef>
                          <a:spcPts val="0"/>
                        </a:spcBef>
                        <a:spcAft>
                          <a:spcPts val="0"/>
                        </a:spcAft>
                        <a:buNone/>
                      </a:pPr>
                      <a:r>
                        <a:rPr b="1" lang="en-US"/>
                        <a:t>Ý nghĩa</a:t>
                      </a:r>
                      <a:endParaRPr b="1"/>
                    </a:p>
                  </a:txBody>
                  <a:tcPr marT="91425" marB="91425" marR="91425" marL="91425"/>
                </a:tc>
              </a:tr>
              <a:tr h="1064200">
                <a:tc>
                  <a:txBody>
                    <a:bodyPr/>
                    <a:lstStyle/>
                    <a:p>
                      <a:pPr indent="0" lvl="0" marL="0" rtl="0" algn="l">
                        <a:spcBef>
                          <a:spcPts val="0"/>
                        </a:spcBef>
                        <a:spcAft>
                          <a:spcPts val="0"/>
                        </a:spcAft>
                        <a:buClr>
                          <a:schemeClr val="dk1"/>
                        </a:buClr>
                        <a:buSzPts val="1100"/>
                        <a:buFont typeface="Arial"/>
                        <a:buNone/>
                      </a:pPr>
                      <a:r>
                        <a:rPr lang="en-US" sz="1050">
                          <a:solidFill>
                            <a:srgbClr val="FBFBFE"/>
                          </a:solidFill>
                        </a:rPr>
                        <a:t>Access-Control-Allow-Origin</a:t>
                      </a:r>
                      <a:endParaRPr sz="1050">
                        <a:solidFill>
                          <a:srgbClr val="FBFBFE"/>
                        </a:solidFill>
                      </a:endParaRPr>
                    </a:p>
                    <a:p>
                      <a:pPr indent="0" lvl="0" marL="0" rtl="0" algn="l">
                        <a:spcBef>
                          <a:spcPts val="0"/>
                        </a:spcBef>
                        <a:spcAft>
                          <a:spcPts val="0"/>
                        </a:spcAft>
                        <a:buNone/>
                      </a:pPr>
                      <a:r>
                        <a:rPr lang="en-US"/>
                        <a:t>Access-Control-Allow-Origin</a:t>
                      </a:r>
                      <a:endParaRPr/>
                    </a:p>
                  </a:txBody>
                  <a:tcPr marT="91425" marB="91425" marR="91425" marL="91425"/>
                </a:tc>
                <a:tc>
                  <a:txBody>
                    <a:bodyPr/>
                    <a:lstStyle/>
                    <a:p>
                      <a:pPr indent="0" lvl="0" marL="0" rtl="0" algn="l">
                        <a:spcBef>
                          <a:spcPts val="0"/>
                        </a:spcBef>
                        <a:spcAft>
                          <a:spcPts val="0"/>
                        </a:spcAft>
                        <a:buNone/>
                      </a:pPr>
                      <a:r>
                        <a:rPr lang="en-US"/>
                        <a:t>tên domain cho phép truy cập tài nguyên, để là * nếu như cho phép bất kỳ domain nào</a:t>
                      </a:r>
                      <a:endParaRPr/>
                    </a:p>
                  </a:txBody>
                  <a:tcPr marT="91425" marB="91425" marR="91425" marL="91425"/>
                </a:tc>
                <a:tc>
                  <a:txBody>
                    <a:bodyPr/>
                    <a:lstStyle/>
                    <a:p>
                      <a:pPr indent="0" lvl="0" marL="0" rtl="0" algn="l">
                        <a:spcBef>
                          <a:spcPts val="0"/>
                        </a:spcBef>
                        <a:spcAft>
                          <a:spcPts val="0"/>
                        </a:spcAft>
                        <a:buNone/>
                      </a:pPr>
                      <a:r>
                        <a:rPr lang="en-US"/>
                        <a:t>Cấu hình cho cho phép domain nào được gửi request truy cập tài nguyên</a:t>
                      </a:r>
                      <a:endParaRPr/>
                    </a:p>
                  </a:txBody>
                  <a:tcPr marT="91425" marB="91425" marR="91425" marL="91425"/>
                </a:tc>
              </a:tr>
              <a:tr h="1502425">
                <a:tc>
                  <a:txBody>
                    <a:bodyPr/>
                    <a:lstStyle/>
                    <a:p>
                      <a:pPr indent="0" lvl="0" marL="0" rtl="0" algn="l">
                        <a:spcBef>
                          <a:spcPts val="0"/>
                        </a:spcBef>
                        <a:spcAft>
                          <a:spcPts val="0"/>
                        </a:spcAft>
                        <a:buNone/>
                      </a:pPr>
                      <a:r>
                        <a:rPr lang="en-US"/>
                        <a:t>Access-Control-Allow-Methods</a:t>
                      </a:r>
                      <a:endParaRPr/>
                    </a:p>
                  </a:txBody>
                  <a:tcPr marT="91425" marB="91425" marR="91425" marL="91425"/>
                </a:tc>
                <a:tc>
                  <a:txBody>
                    <a:bodyPr/>
                    <a:lstStyle/>
                    <a:p>
                      <a:pPr indent="0" lvl="0" marL="0" rtl="0" algn="l">
                        <a:spcBef>
                          <a:spcPts val="0"/>
                        </a:spcBef>
                        <a:spcAft>
                          <a:spcPts val="0"/>
                        </a:spcAft>
                        <a:buNone/>
                      </a:pPr>
                      <a:r>
                        <a:rPr lang="en-US"/>
                        <a:t>Các phương thức cho phép truy cập tài nguyên: POST | GET | PUT | DELETE, để là * nếu như cho phép tất cả các phương thức</a:t>
                      </a:r>
                      <a:endParaRPr/>
                    </a:p>
                  </a:txBody>
                  <a:tcPr marT="91425" marB="91425" marR="91425" marL="91425"/>
                </a:tc>
                <a:tc>
                  <a:txBody>
                    <a:bodyPr/>
                    <a:lstStyle/>
                    <a:p>
                      <a:pPr indent="0" lvl="0" marL="0" rtl="0" algn="l">
                        <a:spcBef>
                          <a:spcPts val="0"/>
                        </a:spcBef>
                        <a:spcAft>
                          <a:spcPts val="0"/>
                        </a:spcAft>
                        <a:buNone/>
                      </a:pPr>
                      <a:r>
                        <a:rPr lang="en-US"/>
                        <a:t>Cấu hình cho phép phương thức nào được phép truy cập tài nguyên</a:t>
                      </a:r>
                      <a:endParaRPr/>
                    </a:p>
                  </a:txBody>
                  <a:tcPr marT="91425" marB="91425" marR="91425" marL="91425"/>
                </a:tc>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g1180ca0bbf9_0_365"/>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586" name="Google Shape;586;g1180ca0bbf9_0_365"/>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587" name="Google Shape;587;g1180ca0bbf9_0_365"/>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588" name="Google Shape;588;g1180ca0bbf9_0_365"/>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89" name="Google Shape;589;g1180ca0bbf9_0_365"/>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JSON</a:t>
            </a:r>
            <a:endParaRPr b="0" i="0" sz="1400" u="none" cap="none" strike="noStrike">
              <a:solidFill>
                <a:srgbClr val="000000"/>
              </a:solidFill>
              <a:latin typeface="Arial"/>
              <a:ea typeface="Arial"/>
              <a:cs typeface="Arial"/>
              <a:sym typeface="Arial"/>
            </a:endParaRPr>
          </a:p>
        </p:txBody>
      </p:sp>
      <p:sp>
        <p:nvSpPr>
          <p:cNvPr id="590" name="Google Shape;590;g1180ca0bbf9_0_365"/>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591" name="Google Shape;591;g1180ca0bbf9_0_365"/>
          <p:cNvSpPr txBox="1"/>
          <p:nvPr/>
        </p:nvSpPr>
        <p:spPr>
          <a:xfrm>
            <a:off x="309450" y="1493950"/>
            <a:ext cx="8525100" cy="32631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900"/>
              </a:spcBef>
              <a:spcAft>
                <a:spcPts val="0"/>
              </a:spcAft>
              <a:buClr>
                <a:schemeClr val="dk1"/>
              </a:buClr>
              <a:buSzPts val="1600"/>
              <a:buChar char="●"/>
            </a:pPr>
            <a:r>
              <a:rPr lang="en-US" sz="1600">
                <a:solidFill>
                  <a:schemeClr val="dk1"/>
                </a:solidFill>
              </a:rPr>
              <a:t>JSON viết tắt của JavaScript Object Notation</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600">
                <a:solidFill>
                  <a:schemeClr val="dk1"/>
                </a:solidFill>
              </a:rPr>
              <a:t>Có thể hiểu JSON là một tập tin văn bản có cấu trúc là các đối tượng, mảng JavaScript được mã hoá thành dạng chuỗi</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600">
                <a:solidFill>
                  <a:schemeClr val="dk1"/>
                </a:solidFill>
              </a:rPr>
              <a:t>JavaScript có thể đọc và phân tích JSON rất dễ dàng vì sự gần gũi của JSON với JavaScript </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600">
                <a:solidFill>
                  <a:schemeClr val="dk1"/>
                </a:solidFill>
              </a:rPr>
              <a:t>File json được lưu dưới dạng mở rộng là .json tuy nhiên với dữ liệu trả về từ server thì chỉ cần quy định header là json là được</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600">
                <a:solidFill>
                  <a:schemeClr val="dk1"/>
                </a:solidFill>
              </a:rPr>
              <a:t>Để chuyển đổi nội dung JSON thành đối tượng JavaScript, sử dụng hàm </a:t>
            </a:r>
            <a:r>
              <a:rPr b="1" lang="en-US" sz="1600">
                <a:solidFill>
                  <a:schemeClr val="dk1"/>
                </a:solidFill>
              </a:rPr>
              <a:t>JSON.parse(&lt;JSON string&gt;)</a:t>
            </a:r>
            <a:endParaRPr b="1" sz="1600">
              <a:solidFill>
                <a:schemeClr val="dk1"/>
              </a:solidFill>
            </a:endParaRPr>
          </a:p>
          <a:p>
            <a:pPr indent="-330200" lvl="0" marL="457200" rtl="0" algn="l">
              <a:lnSpc>
                <a:spcPct val="115000"/>
              </a:lnSpc>
              <a:spcBef>
                <a:spcPts val="0"/>
              </a:spcBef>
              <a:spcAft>
                <a:spcPts val="0"/>
              </a:spcAft>
              <a:buClr>
                <a:schemeClr val="dk1"/>
              </a:buClr>
              <a:buSzPts val="1600"/>
              <a:buChar char="●"/>
            </a:pPr>
            <a:r>
              <a:rPr lang="en-US" sz="1600">
                <a:solidFill>
                  <a:schemeClr val="dk1"/>
                </a:solidFill>
              </a:rPr>
              <a:t>Để chuyển đổi </a:t>
            </a:r>
            <a:r>
              <a:rPr lang="en-US" sz="1600">
                <a:solidFill>
                  <a:schemeClr val="dk1"/>
                </a:solidFill>
              </a:rPr>
              <a:t>các đối tượng JavaScript thành nội dung JSON sử dụng hàm </a:t>
            </a:r>
            <a:r>
              <a:rPr b="1" lang="en-US" sz="1600">
                <a:solidFill>
                  <a:schemeClr val="dk1"/>
                </a:solidFill>
              </a:rPr>
              <a:t>JSON.stringify(JavaScript Object)</a:t>
            </a:r>
            <a:endParaRPr b="1" sz="1600">
              <a:solidFill>
                <a:schemeClr val="dk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g1180ca0bbf9_0_375"/>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597" name="Google Shape;597;g1180ca0bbf9_0_375"/>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598" name="Google Shape;598;g1180ca0bbf9_0_375"/>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599" name="Google Shape;599;g1180ca0bbf9_0_375"/>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00" name="Google Shape;600;g1180ca0bbf9_0_375"/>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JSON</a:t>
            </a:r>
            <a:endParaRPr b="0" i="0" sz="1400" u="none" cap="none" strike="noStrike">
              <a:solidFill>
                <a:srgbClr val="000000"/>
              </a:solidFill>
              <a:latin typeface="Arial"/>
              <a:ea typeface="Arial"/>
              <a:cs typeface="Arial"/>
              <a:sym typeface="Arial"/>
            </a:endParaRPr>
          </a:p>
        </p:txBody>
      </p:sp>
      <p:sp>
        <p:nvSpPr>
          <p:cNvPr id="601" name="Google Shape;601;g1180ca0bbf9_0_375"/>
          <p:cNvSpPr txBox="1"/>
          <p:nvPr/>
        </p:nvSpPr>
        <p:spPr>
          <a:xfrm>
            <a:off x="464125"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602" name="Google Shape;602;g1180ca0bbf9_0_375"/>
          <p:cNvSpPr txBox="1"/>
          <p:nvPr/>
        </p:nvSpPr>
        <p:spPr>
          <a:xfrm>
            <a:off x="644900" y="1543200"/>
            <a:ext cx="7330200" cy="22626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const </a:t>
            </a:r>
            <a:r>
              <a:rPr b="1" i="1" lang="en-US" sz="1500">
                <a:solidFill>
                  <a:srgbClr val="9876AA"/>
                </a:solidFill>
                <a:highlight>
                  <a:srgbClr val="2B2B2B"/>
                </a:highlight>
                <a:latin typeface="Courier New"/>
                <a:ea typeface="Courier New"/>
                <a:cs typeface="Courier New"/>
                <a:sym typeface="Courier New"/>
              </a:rPr>
              <a:t>json </a:t>
            </a:r>
            <a:r>
              <a:rPr b="1" lang="en-US" sz="1500">
                <a:solidFill>
                  <a:srgbClr val="A9B7C6"/>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JSON</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stringify</a:t>
            </a:r>
            <a:r>
              <a:rPr b="1" i="1" lang="en-US" sz="1500">
                <a:solidFill>
                  <a:srgbClr val="9876AA"/>
                </a:solidFill>
                <a:highlight>
                  <a:srgbClr val="2B2B2B"/>
                </a:highlight>
                <a:latin typeface="Courier New"/>
                <a:ea typeface="Courier New"/>
                <a:cs typeface="Courier New"/>
                <a:sym typeface="Courier New"/>
              </a:rPr>
              <a:t>({</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   </a:t>
            </a:r>
            <a:r>
              <a:rPr b="1" lang="en-US" sz="1500">
                <a:solidFill>
                  <a:srgbClr val="9876AA"/>
                </a:solidFill>
                <a:highlight>
                  <a:srgbClr val="2B2B2B"/>
                </a:highlight>
                <a:latin typeface="Courier New"/>
                <a:ea typeface="Courier New"/>
                <a:cs typeface="Courier New"/>
                <a:sym typeface="Courier New"/>
              </a:rPr>
              <a:t>name</a:t>
            </a:r>
            <a:r>
              <a:rPr b="1" lang="en-US" sz="1500">
                <a:solidFill>
                  <a:srgbClr val="A9B7C6"/>
                </a:solidFill>
                <a:highlight>
                  <a:srgbClr val="2B2B2B"/>
                </a:highlight>
                <a:latin typeface="Courier New"/>
                <a:ea typeface="Courier New"/>
                <a:cs typeface="Courier New"/>
                <a:sym typeface="Courier New"/>
              </a:rPr>
              <a:t>: </a:t>
            </a:r>
            <a:r>
              <a:rPr b="1" lang="en-US" sz="1500">
                <a:solidFill>
                  <a:srgbClr val="6A8759"/>
                </a:solidFill>
                <a:highlight>
                  <a:srgbClr val="2B2B2B"/>
                </a:highlight>
                <a:latin typeface="Courier New"/>
                <a:ea typeface="Courier New"/>
                <a:cs typeface="Courier New"/>
                <a:sym typeface="Courier New"/>
              </a:rPr>
              <a:t>'Nguyen Van A'</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   </a:t>
            </a:r>
            <a:r>
              <a:rPr b="1" lang="en-US" sz="1500">
                <a:solidFill>
                  <a:srgbClr val="9876AA"/>
                </a:solidFill>
                <a:highlight>
                  <a:srgbClr val="2B2B2B"/>
                </a:highlight>
                <a:latin typeface="Courier New"/>
                <a:ea typeface="Courier New"/>
                <a:cs typeface="Courier New"/>
                <a:sym typeface="Courier New"/>
              </a:rPr>
              <a:t>age</a:t>
            </a:r>
            <a:r>
              <a:rPr b="1" lang="en-US" sz="1500">
                <a:solidFill>
                  <a:srgbClr val="A9B7C6"/>
                </a:solidFill>
                <a:highlight>
                  <a:srgbClr val="2B2B2B"/>
                </a:highlight>
                <a:latin typeface="Courier New"/>
                <a:ea typeface="Courier New"/>
                <a:cs typeface="Courier New"/>
                <a:sym typeface="Courier New"/>
              </a:rPr>
              <a:t>: </a:t>
            </a:r>
            <a:r>
              <a:rPr b="1" lang="en-US" sz="1500">
                <a:solidFill>
                  <a:srgbClr val="6897BB"/>
                </a:solidFill>
                <a:highlight>
                  <a:srgbClr val="2B2B2B"/>
                </a:highlight>
                <a:latin typeface="Courier New"/>
                <a:ea typeface="Courier New"/>
                <a:cs typeface="Courier New"/>
                <a:sym typeface="Courier New"/>
              </a:rPr>
              <a:t>20</a:t>
            </a:r>
            <a:endParaRPr b="1" sz="1500">
              <a:solidFill>
                <a:srgbClr val="6897BB"/>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console</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log</a:t>
            </a:r>
            <a:r>
              <a:rPr b="1" i="1" lang="en-US" sz="1500">
                <a:solidFill>
                  <a:srgbClr val="9876AA"/>
                </a:solidFill>
                <a:highlight>
                  <a:srgbClr val="2B2B2B"/>
                </a:highlight>
                <a:latin typeface="Courier New"/>
                <a:ea typeface="Courier New"/>
                <a:cs typeface="Courier New"/>
                <a:sym typeface="Courier New"/>
              </a:rPr>
              <a:t>(</a:t>
            </a:r>
            <a:r>
              <a:rPr b="1" i="1" lang="en-US" sz="1500">
                <a:solidFill>
                  <a:srgbClr val="9876AA"/>
                </a:solidFill>
                <a:highlight>
                  <a:srgbClr val="2B2B2B"/>
                </a:highlight>
                <a:latin typeface="Courier New"/>
                <a:ea typeface="Courier New"/>
                <a:cs typeface="Courier New"/>
                <a:sym typeface="Courier New"/>
              </a:rPr>
              <a:t>json</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 </a:t>
            </a:r>
            <a:r>
              <a:rPr b="1" lang="en-US" sz="1500">
                <a:solidFill>
                  <a:srgbClr val="808080"/>
                </a:solidFill>
                <a:highlight>
                  <a:srgbClr val="2B2B2B"/>
                </a:highlight>
                <a:latin typeface="Courier New"/>
                <a:ea typeface="Courier New"/>
                <a:cs typeface="Courier New"/>
                <a:sym typeface="Courier New"/>
              </a:rPr>
              <a:t>//{"name":"Nguyen Van A","age":20}</a:t>
            </a:r>
            <a:endParaRPr b="1" sz="15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5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500">
              <a:solidFill>
                <a:srgbClr val="808080"/>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const </a:t>
            </a:r>
            <a:r>
              <a:rPr b="1" i="1" lang="en-US" sz="1500">
                <a:solidFill>
                  <a:srgbClr val="9876AA"/>
                </a:solidFill>
                <a:highlight>
                  <a:srgbClr val="2B2B2B"/>
                </a:highlight>
                <a:latin typeface="Courier New"/>
                <a:ea typeface="Courier New"/>
                <a:cs typeface="Courier New"/>
                <a:sym typeface="Courier New"/>
              </a:rPr>
              <a:t>obj </a:t>
            </a:r>
            <a:r>
              <a:rPr b="1" lang="en-US" sz="1500">
                <a:solidFill>
                  <a:srgbClr val="A9B7C6"/>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JSON</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parse</a:t>
            </a:r>
            <a:r>
              <a:rPr b="1" i="1" lang="en-US" sz="1500">
                <a:solidFill>
                  <a:srgbClr val="9876AA"/>
                </a:solidFill>
                <a:highlight>
                  <a:srgbClr val="2B2B2B"/>
                </a:highlight>
                <a:latin typeface="Courier New"/>
                <a:ea typeface="Courier New"/>
                <a:cs typeface="Courier New"/>
                <a:sym typeface="Courier New"/>
              </a:rPr>
              <a:t>(</a:t>
            </a:r>
            <a:r>
              <a:rPr b="1" i="1" lang="en-US" sz="1500">
                <a:solidFill>
                  <a:srgbClr val="9876AA"/>
                </a:solidFill>
                <a:highlight>
                  <a:srgbClr val="2B2B2B"/>
                </a:highlight>
                <a:latin typeface="Courier New"/>
                <a:ea typeface="Courier New"/>
                <a:cs typeface="Courier New"/>
                <a:sym typeface="Courier New"/>
              </a:rPr>
              <a:t>json</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console</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log</a:t>
            </a:r>
            <a:r>
              <a:rPr b="1" i="1" lang="en-US" sz="1500">
                <a:solidFill>
                  <a:srgbClr val="9876AA"/>
                </a:solidFill>
                <a:highlight>
                  <a:srgbClr val="2B2B2B"/>
                </a:highlight>
                <a:latin typeface="Courier New"/>
                <a:ea typeface="Courier New"/>
                <a:cs typeface="Courier New"/>
                <a:sym typeface="Courier New"/>
              </a:rPr>
              <a:t>(</a:t>
            </a:r>
            <a:r>
              <a:rPr b="1" i="1" lang="en-US" sz="1500">
                <a:solidFill>
                  <a:srgbClr val="9876AA"/>
                </a:solidFill>
                <a:highlight>
                  <a:srgbClr val="2B2B2B"/>
                </a:highlight>
                <a:latin typeface="Courier New"/>
                <a:ea typeface="Courier New"/>
                <a:cs typeface="Courier New"/>
                <a:sym typeface="Courier New"/>
              </a:rPr>
              <a:t>obj</a:t>
            </a:r>
            <a:r>
              <a:rPr b="1" lang="en-US" sz="1500">
                <a:solidFill>
                  <a:srgbClr val="A9B7C6"/>
                </a:solidFill>
                <a:highlight>
                  <a:srgbClr val="2B2B2B"/>
                </a:highlight>
                <a:latin typeface="Courier New"/>
                <a:ea typeface="Courier New"/>
                <a:cs typeface="Courier New"/>
                <a:sym typeface="Courier New"/>
              </a:rPr>
              <a:t>.</a:t>
            </a:r>
            <a:r>
              <a:rPr b="1" lang="en-US" sz="1500">
                <a:solidFill>
                  <a:srgbClr val="9876AA"/>
                </a:solidFill>
                <a:highlight>
                  <a:srgbClr val="2B2B2B"/>
                </a:highlight>
                <a:latin typeface="Courier New"/>
                <a:ea typeface="Courier New"/>
                <a:cs typeface="Courier New"/>
                <a:sym typeface="Courier New"/>
              </a:rPr>
              <a:t>name</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r>
              <a:rPr b="1" lang="en-US" sz="1500">
                <a:solidFill>
                  <a:srgbClr val="808080"/>
                </a:solidFill>
                <a:highlight>
                  <a:srgbClr val="2B2B2B"/>
                </a:highlight>
                <a:latin typeface="Courier New"/>
                <a:ea typeface="Courier New"/>
                <a:cs typeface="Courier New"/>
                <a:sym typeface="Courier New"/>
              </a:rPr>
              <a:t>//Nguyen Van A</a:t>
            </a:r>
            <a:endParaRPr b="1" sz="1500">
              <a:solidFill>
                <a:srgbClr val="808080"/>
              </a:solidFill>
              <a:highlight>
                <a:srgbClr val="2B2B2B"/>
              </a:highlight>
              <a:latin typeface="Courier New"/>
              <a:ea typeface="Courier New"/>
              <a:cs typeface="Courier New"/>
              <a:sym typeface="Courier New"/>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g1180ca0bbf9_0_388"/>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608" name="Google Shape;608;g1180ca0bbf9_0_388"/>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609" name="Google Shape;609;g1180ca0bbf9_0_388"/>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610" name="Google Shape;610;g1180ca0bbf9_0_388"/>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11" name="Google Shape;611;g1180ca0bbf9_0_388"/>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JSON</a:t>
            </a:r>
            <a:endParaRPr b="0" i="0" sz="1400" u="none" cap="none" strike="noStrike">
              <a:solidFill>
                <a:srgbClr val="000000"/>
              </a:solidFill>
              <a:latin typeface="Arial"/>
              <a:ea typeface="Arial"/>
              <a:cs typeface="Arial"/>
              <a:sym typeface="Arial"/>
            </a:endParaRPr>
          </a:p>
        </p:txBody>
      </p:sp>
      <p:sp>
        <p:nvSpPr>
          <p:cNvPr id="612" name="Google Shape;612;g1180ca0bbf9_0_388"/>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pic>
        <p:nvPicPr>
          <p:cNvPr id="613" name="Google Shape;613;g1180ca0bbf9_0_388"/>
          <p:cNvPicPr preferRelativeResize="0"/>
          <p:nvPr/>
        </p:nvPicPr>
        <p:blipFill>
          <a:blip r:embed="rId4">
            <a:alphaModFix/>
          </a:blip>
          <a:stretch>
            <a:fillRect/>
          </a:stretch>
        </p:blipFill>
        <p:spPr>
          <a:xfrm>
            <a:off x="304788" y="2154998"/>
            <a:ext cx="4130174" cy="1927400"/>
          </a:xfrm>
          <a:prstGeom prst="rect">
            <a:avLst/>
          </a:prstGeom>
          <a:noFill/>
          <a:ln>
            <a:noFill/>
          </a:ln>
        </p:spPr>
      </p:pic>
      <p:pic>
        <p:nvPicPr>
          <p:cNvPr id="614" name="Google Shape;614;g1180ca0bbf9_0_388"/>
          <p:cNvPicPr preferRelativeResize="0"/>
          <p:nvPr/>
        </p:nvPicPr>
        <p:blipFill>
          <a:blip r:embed="rId5">
            <a:alphaModFix/>
          </a:blip>
          <a:stretch>
            <a:fillRect/>
          </a:stretch>
        </p:blipFill>
        <p:spPr>
          <a:xfrm>
            <a:off x="4890025" y="1937675"/>
            <a:ext cx="3623899" cy="2551826"/>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g119f4f681e6_0_240"/>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620" name="Google Shape;620;g119f4f681e6_0_240"/>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621" name="Google Shape;621;g119f4f681e6_0_240"/>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622" name="Google Shape;622;g119f4f681e6_0_240"/>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23" name="Google Shape;623;g119f4f681e6_0_240"/>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JSON</a:t>
            </a:r>
            <a:endParaRPr b="0" i="0" sz="1400" u="none" cap="none" strike="noStrike">
              <a:solidFill>
                <a:srgbClr val="000000"/>
              </a:solidFill>
              <a:latin typeface="Arial"/>
              <a:ea typeface="Arial"/>
              <a:cs typeface="Arial"/>
              <a:sym typeface="Arial"/>
            </a:endParaRPr>
          </a:p>
        </p:txBody>
      </p:sp>
      <p:sp>
        <p:nvSpPr>
          <p:cNvPr id="624" name="Google Shape;624;g119f4f681e6_0_240"/>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625" name="Google Shape;625;g119f4f681e6_0_240"/>
          <p:cNvSpPr txBox="1"/>
          <p:nvPr/>
        </p:nvSpPr>
        <p:spPr>
          <a:xfrm>
            <a:off x="1208150" y="2200725"/>
            <a:ext cx="68508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Giáo viên demo về JSON cho học viên</a:t>
            </a:r>
            <a:endParaRPr sz="2400">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g1180ca0bbf9_0_429"/>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631" name="Google Shape;631;g1180ca0bbf9_0_429"/>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632" name="Google Shape;632;g1180ca0bbf9_0_429"/>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633" name="Google Shape;633;g1180ca0bbf9_0_429"/>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34" name="Google Shape;634;g1180ca0bbf9_0_429"/>
          <p:cNvSpPr txBox="1"/>
          <p:nvPr/>
        </p:nvSpPr>
        <p:spPr>
          <a:xfrm flipH="1">
            <a:off x="3090325" y="127125"/>
            <a:ext cx="57903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Fetch API</a:t>
            </a:r>
            <a:endParaRPr b="0" i="0" sz="1400" u="none" cap="none" strike="noStrike">
              <a:solidFill>
                <a:srgbClr val="000000"/>
              </a:solidFill>
              <a:latin typeface="Arial"/>
              <a:ea typeface="Arial"/>
              <a:cs typeface="Arial"/>
              <a:sym typeface="Arial"/>
            </a:endParaRPr>
          </a:p>
        </p:txBody>
      </p:sp>
      <p:sp>
        <p:nvSpPr>
          <p:cNvPr id="635" name="Google Shape;635;g1180ca0bbf9_0_429"/>
          <p:cNvSpPr txBox="1"/>
          <p:nvPr/>
        </p:nvSpPr>
        <p:spPr>
          <a:xfrm>
            <a:off x="618300" y="1013900"/>
            <a:ext cx="8009400" cy="49872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Fetch API cung cấp một “giao diện” cho phép kết nối và làm việc với tài nguyên web thông qua mạng internet </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Về cơ bản Fetch khá giống Ajax nhưng Fetch được xây dựng trên Promise và cung cấp các phương thức nhất quán hơn cho việc truy cập tài nguyên web bất đồng bộ mà không cần tải lại trang</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Fetch sẽ tạo yêu cầu gửi lên server và trả về một promise với một trong hai trạng thái resolve hoặc reject </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solidFill>
                  <a:schemeClr val="dk1"/>
                </a:solidFill>
                <a:latin typeface="Calibri"/>
                <a:ea typeface="Calibri"/>
                <a:cs typeface="Calibri"/>
                <a:sym typeface="Calibri"/>
              </a:rPr>
              <a:t>Một điều lưu ý rằng trạng thái promise của fetch sẽ không phụ thuộc vào mã HTTP status code, fetch sẽ chỉ trả về trạng thái promise lỗi khi có lỗi kết nối internet</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Fetch đã tương thích với hầu hết các trình duyệt hiện nay </a:t>
            </a:r>
            <a:endParaRPr sz="2400">
              <a:latin typeface="Calibri"/>
              <a:ea typeface="Calibri"/>
              <a:cs typeface="Calibri"/>
              <a:sym typeface="Calibri"/>
            </a:endParaRPr>
          </a:p>
          <a:p>
            <a:pPr indent="0" lvl="0" marL="0" rtl="0" algn="l">
              <a:spcBef>
                <a:spcPts val="0"/>
              </a:spcBef>
              <a:spcAft>
                <a:spcPts val="0"/>
              </a:spcAft>
              <a:buNone/>
            </a:pPr>
            <a:r>
              <a:t/>
            </a:r>
            <a:endParaRPr sz="24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1180ca0bbf9_0_5"/>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126" name="Google Shape;126;g1180ca0bbf9_0_5"/>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sp>
        <p:nvSpPr>
          <p:cNvPr id="127" name="Google Shape;127;g1180ca0bbf9_0_5"/>
          <p:cNvSpPr txBox="1"/>
          <p:nvPr>
            <p:ph type="ctrTitle"/>
          </p:nvPr>
        </p:nvSpPr>
        <p:spPr>
          <a:xfrm>
            <a:off x="381000" y="762000"/>
            <a:ext cx="8382000" cy="35814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003999"/>
              </a:buClr>
              <a:buSzPts val="4400"/>
              <a:buFont typeface="Calibri"/>
              <a:buNone/>
            </a:pPr>
            <a:br>
              <a:rPr lang="en-US">
                <a:solidFill>
                  <a:srgbClr val="003999"/>
                </a:solidFill>
              </a:rPr>
            </a:br>
            <a:endParaRPr sz="4200">
              <a:solidFill>
                <a:schemeClr val="dk2"/>
              </a:solidFill>
              <a:latin typeface="Calibri"/>
              <a:ea typeface="Calibri"/>
              <a:cs typeface="Calibri"/>
              <a:sym typeface="Calibri"/>
            </a:endParaRPr>
          </a:p>
        </p:txBody>
      </p:sp>
      <p:pic>
        <p:nvPicPr>
          <p:cNvPr id="128" name="Google Shape;128;g1180ca0bbf9_0_5"/>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129" name="Google Shape;129;g1180ca0bbf9_0_5"/>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0" name="Google Shape;130;g1180ca0bbf9_0_5"/>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CALLBACK FUNCTION</a:t>
            </a:r>
            <a:endParaRPr b="0" i="0" sz="1400" u="none" cap="none" strike="noStrike">
              <a:solidFill>
                <a:srgbClr val="000000"/>
              </a:solidFill>
              <a:latin typeface="Arial"/>
              <a:ea typeface="Arial"/>
              <a:cs typeface="Arial"/>
              <a:sym typeface="Arial"/>
            </a:endParaRPr>
          </a:p>
        </p:txBody>
      </p:sp>
      <p:sp>
        <p:nvSpPr>
          <p:cNvPr id="131" name="Google Shape;131;g1180ca0bbf9_0_5"/>
          <p:cNvSpPr txBox="1"/>
          <p:nvPr/>
        </p:nvSpPr>
        <p:spPr>
          <a:xfrm>
            <a:off x="342900" y="777260"/>
            <a:ext cx="8458200" cy="3047700"/>
          </a:xfrm>
          <a:prstGeom prst="rect">
            <a:avLst/>
          </a:prstGeom>
          <a:noFill/>
          <a:ln>
            <a:noFill/>
          </a:ln>
        </p:spPr>
        <p:txBody>
          <a:bodyPr anchorCtr="0" anchor="t" bIns="45700" lIns="91425" spcFirstLastPara="1" rIns="91425" wrap="square" tIns="45700">
            <a:spAutoFit/>
          </a:bodyPr>
          <a:lstStyle/>
          <a:p>
            <a:pPr indent="-368300" lvl="0" marL="342900" marR="0" rtl="0" algn="l">
              <a:lnSpc>
                <a:spcPct val="100000"/>
              </a:lnSpc>
              <a:spcBef>
                <a:spcPts val="0"/>
              </a:spcBef>
              <a:spcAft>
                <a:spcPts val="0"/>
              </a:spcAft>
              <a:buClr>
                <a:schemeClr val="dk1"/>
              </a:buClr>
              <a:buSzPts val="2400"/>
              <a:buFont typeface="Calibri"/>
              <a:buChar char="•"/>
            </a:pPr>
            <a:r>
              <a:rPr lang="en-US" sz="2400">
                <a:solidFill>
                  <a:schemeClr val="dk1"/>
                </a:solidFill>
                <a:latin typeface="Calibri"/>
                <a:ea typeface="Calibri"/>
                <a:cs typeface="Calibri"/>
                <a:sym typeface="Calibri"/>
              </a:rPr>
              <a:t>Callback function là một loại hàm được sử dụng để lấy và xử lý kết quả trả về từ một đoạn mã bất đồng bộ </a:t>
            </a:r>
            <a:endParaRPr sz="2400">
              <a:solidFill>
                <a:schemeClr val="dk1"/>
              </a:solidFill>
              <a:latin typeface="Calibri"/>
              <a:ea typeface="Calibri"/>
              <a:cs typeface="Calibri"/>
              <a:sym typeface="Calibri"/>
            </a:endParaRPr>
          </a:p>
          <a:p>
            <a:pPr indent="-368300" lvl="0" marL="342900" marR="0" rtl="0" algn="l">
              <a:lnSpc>
                <a:spcPct val="100000"/>
              </a:lnSpc>
              <a:spcBef>
                <a:spcPts val="0"/>
              </a:spcBef>
              <a:spcAft>
                <a:spcPts val="0"/>
              </a:spcAft>
              <a:buClr>
                <a:schemeClr val="dk1"/>
              </a:buClr>
              <a:buSzPts val="2400"/>
              <a:buFont typeface="Calibri"/>
              <a:buChar char="•"/>
            </a:pPr>
            <a:r>
              <a:rPr lang="en-US" sz="2400">
                <a:solidFill>
                  <a:schemeClr val="dk1"/>
                </a:solidFill>
                <a:latin typeface="Calibri"/>
                <a:ea typeface="Calibri"/>
                <a:cs typeface="Calibri"/>
                <a:sym typeface="Calibri"/>
              </a:rPr>
              <a:t>Callback function được sử dụng như một tham số của higher order function</a:t>
            </a:r>
            <a:endParaRPr sz="2400">
              <a:solidFill>
                <a:schemeClr val="dk1"/>
              </a:solidFill>
              <a:latin typeface="Calibri"/>
              <a:ea typeface="Calibri"/>
              <a:cs typeface="Calibri"/>
              <a:sym typeface="Calibri"/>
            </a:endParaRPr>
          </a:p>
          <a:p>
            <a:pPr indent="-368300" lvl="0" marL="342900" marR="0" rtl="0" algn="l">
              <a:lnSpc>
                <a:spcPct val="100000"/>
              </a:lnSpc>
              <a:spcBef>
                <a:spcPts val="0"/>
              </a:spcBef>
              <a:spcAft>
                <a:spcPts val="0"/>
              </a:spcAft>
              <a:buClr>
                <a:schemeClr val="dk1"/>
              </a:buClr>
              <a:buSzPts val="2400"/>
              <a:buFont typeface="Calibri"/>
              <a:buChar char="•"/>
            </a:pPr>
            <a:r>
              <a:rPr lang="en-US" sz="2400">
                <a:solidFill>
                  <a:schemeClr val="dk1"/>
                </a:solidFill>
                <a:latin typeface="Calibri"/>
                <a:ea typeface="Calibri"/>
                <a:cs typeface="Calibri"/>
                <a:sym typeface="Calibri"/>
              </a:rPr>
              <a:t>Ví dụ như hàm </a:t>
            </a:r>
            <a:r>
              <a:rPr b="1" lang="en-US" sz="2400">
                <a:solidFill>
                  <a:schemeClr val="dk1"/>
                </a:solidFill>
                <a:latin typeface="Calibri"/>
                <a:ea typeface="Calibri"/>
                <a:cs typeface="Calibri"/>
                <a:sym typeface="Calibri"/>
              </a:rPr>
              <a:t>setTimeout</a:t>
            </a:r>
            <a:r>
              <a:rPr lang="en-US" sz="2400">
                <a:solidFill>
                  <a:schemeClr val="dk1"/>
                </a:solidFill>
                <a:latin typeface="Calibri"/>
                <a:ea typeface="Calibri"/>
                <a:cs typeface="Calibri"/>
                <a:sym typeface="Calibri"/>
              </a:rPr>
              <a:t> nhận vào hai tham số, tham số thứ nhất là callback function có nhiệm vụ thực thi một đoạn code nào đó sau một khoảng thời gian được chỉ định ở tham số hai (mili giây)</a:t>
            </a:r>
            <a:endParaRPr sz="2400">
              <a:solidFill>
                <a:schemeClr val="dk1"/>
              </a:solidFill>
              <a:latin typeface="Calibri"/>
              <a:ea typeface="Calibri"/>
              <a:cs typeface="Calibri"/>
              <a:sym typeface="Calibri"/>
            </a:endParaRPr>
          </a:p>
        </p:txBody>
      </p:sp>
      <p:sp>
        <p:nvSpPr>
          <p:cNvPr id="132" name="Google Shape;132;g1180ca0bbf9_0_5"/>
          <p:cNvSpPr txBox="1"/>
          <p:nvPr/>
        </p:nvSpPr>
        <p:spPr>
          <a:xfrm>
            <a:off x="501450" y="3888425"/>
            <a:ext cx="8141100" cy="21441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43478"/>
              </a:lnSpc>
              <a:spcBef>
                <a:spcPts val="0"/>
              </a:spcBef>
              <a:spcAft>
                <a:spcPts val="0"/>
              </a:spcAft>
              <a:buNone/>
            </a:pPr>
            <a:r>
              <a:rPr b="1" lang="en-US" sz="2400">
                <a:solidFill>
                  <a:srgbClr val="56B6C2"/>
                </a:solidFill>
                <a:highlight>
                  <a:srgbClr val="18222D"/>
                </a:highlight>
                <a:latin typeface="Courier New"/>
                <a:ea typeface="Courier New"/>
                <a:cs typeface="Courier New"/>
                <a:sym typeface="Courier New"/>
              </a:rPr>
              <a:t>setTimeout</a:t>
            </a:r>
            <a:r>
              <a:rPr b="1" lang="en-US" sz="2400">
                <a:solidFill>
                  <a:srgbClr val="ABB2BF"/>
                </a:solidFill>
                <a:highlight>
                  <a:srgbClr val="18222D"/>
                </a:highlight>
                <a:latin typeface="Courier New"/>
                <a:ea typeface="Courier New"/>
                <a:cs typeface="Courier New"/>
                <a:sym typeface="Courier New"/>
              </a:rPr>
              <a:t>(()</a:t>
            </a:r>
            <a:r>
              <a:rPr b="1" lang="en-US" sz="2400">
                <a:solidFill>
                  <a:srgbClr val="C678DD"/>
                </a:solidFill>
                <a:highlight>
                  <a:srgbClr val="18222D"/>
                </a:highlight>
                <a:latin typeface="Courier New"/>
                <a:ea typeface="Courier New"/>
                <a:cs typeface="Courier New"/>
                <a:sym typeface="Courier New"/>
              </a:rPr>
              <a:t>=&gt;</a:t>
            </a:r>
            <a:r>
              <a:rPr b="1" lang="en-US" sz="2400">
                <a:solidFill>
                  <a:srgbClr val="ABB2BF"/>
                </a:solidFill>
                <a:highlight>
                  <a:srgbClr val="18222D"/>
                </a:highlight>
                <a:latin typeface="Courier New"/>
                <a:ea typeface="Courier New"/>
                <a:cs typeface="Courier New"/>
                <a:sym typeface="Courier New"/>
              </a:rPr>
              <a:t>{</a:t>
            </a:r>
            <a:endParaRPr b="1" sz="240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2400">
                <a:solidFill>
                  <a:srgbClr val="ABB2BF"/>
                </a:solidFill>
                <a:highlight>
                  <a:srgbClr val="18222D"/>
                </a:highlight>
                <a:latin typeface="Courier New"/>
                <a:ea typeface="Courier New"/>
                <a:cs typeface="Courier New"/>
                <a:sym typeface="Courier New"/>
              </a:rPr>
              <a:t>  </a:t>
            </a:r>
            <a:r>
              <a:rPr b="1" lang="en-US" sz="2400">
                <a:solidFill>
                  <a:srgbClr val="E5C07B"/>
                </a:solidFill>
                <a:highlight>
                  <a:srgbClr val="18222D"/>
                </a:highlight>
                <a:latin typeface="Courier New"/>
                <a:ea typeface="Courier New"/>
                <a:cs typeface="Courier New"/>
                <a:sym typeface="Courier New"/>
              </a:rPr>
              <a:t>console</a:t>
            </a:r>
            <a:r>
              <a:rPr b="1" lang="en-US" sz="2400">
                <a:solidFill>
                  <a:srgbClr val="ABB2BF"/>
                </a:solidFill>
                <a:highlight>
                  <a:srgbClr val="18222D"/>
                </a:highlight>
                <a:latin typeface="Courier New"/>
                <a:ea typeface="Courier New"/>
                <a:cs typeface="Courier New"/>
                <a:sym typeface="Courier New"/>
              </a:rPr>
              <a:t>.</a:t>
            </a:r>
            <a:r>
              <a:rPr b="1" lang="en-US" sz="2400">
                <a:solidFill>
                  <a:srgbClr val="61AFEF"/>
                </a:solidFill>
                <a:highlight>
                  <a:srgbClr val="18222D"/>
                </a:highlight>
                <a:latin typeface="Courier New"/>
                <a:ea typeface="Courier New"/>
                <a:cs typeface="Courier New"/>
                <a:sym typeface="Courier New"/>
              </a:rPr>
              <a:t>log</a:t>
            </a:r>
            <a:r>
              <a:rPr b="1" lang="en-US" sz="2400">
                <a:solidFill>
                  <a:srgbClr val="ABB2BF"/>
                </a:solidFill>
                <a:highlight>
                  <a:srgbClr val="18222D"/>
                </a:highlight>
                <a:latin typeface="Courier New"/>
                <a:ea typeface="Courier New"/>
                <a:cs typeface="Courier New"/>
                <a:sym typeface="Courier New"/>
              </a:rPr>
              <a:t>(</a:t>
            </a:r>
            <a:r>
              <a:rPr b="1" lang="en-US" sz="2400">
                <a:solidFill>
                  <a:srgbClr val="98C379"/>
                </a:solidFill>
                <a:highlight>
                  <a:srgbClr val="18222D"/>
                </a:highlight>
                <a:latin typeface="Courier New"/>
                <a:ea typeface="Courier New"/>
                <a:cs typeface="Courier New"/>
                <a:sym typeface="Courier New"/>
              </a:rPr>
              <a:t>"Hello World"</a:t>
            </a:r>
            <a:r>
              <a:rPr b="1" lang="en-US" sz="2400">
                <a:solidFill>
                  <a:srgbClr val="ABB2BF"/>
                </a:solidFill>
                <a:highlight>
                  <a:srgbClr val="18222D"/>
                </a:highlight>
                <a:latin typeface="Courier New"/>
                <a:ea typeface="Courier New"/>
                <a:cs typeface="Courier New"/>
                <a:sym typeface="Courier New"/>
              </a:rPr>
              <a:t>);</a:t>
            </a:r>
            <a:endParaRPr b="1" sz="2400">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sz="2400">
                <a:solidFill>
                  <a:srgbClr val="ABB2BF"/>
                </a:solidFill>
                <a:highlight>
                  <a:srgbClr val="18222D"/>
                </a:highlight>
                <a:latin typeface="Courier New"/>
                <a:ea typeface="Courier New"/>
                <a:cs typeface="Courier New"/>
                <a:sym typeface="Courier New"/>
              </a:rPr>
              <a:t>},</a:t>
            </a:r>
            <a:r>
              <a:rPr b="1" lang="en-US" sz="2400">
                <a:solidFill>
                  <a:srgbClr val="D19A66"/>
                </a:solidFill>
                <a:highlight>
                  <a:srgbClr val="18222D"/>
                </a:highlight>
                <a:latin typeface="Courier New"/>
                <a:ea typeface="Courier New"/>
                <a:cs typeface="Courier New"/>
                <a:sym typeface="Courier New"/>
              </a:rPr>
              <a:t>4000</a:t>
            </a:r>
            <a:r>
              <a:rPr b="1" lang="en-US" sz="2400">
                <a:solidFill>
                  <a:srgbClr val="ABB2BF"/>
                </a:solidFill>
                <a:highlight>
                  <a:srgbClr val="18222D"/>
                </a:highlight>
                <a:latin typeface="Courier New"/>
                <a:ea typeface="Courier New"/>
                <a:cs typeface="Courier New"/>
                <a:sym typeface="Courier New"/>
              </a:rPr>
              <a:t>); </a:t>
            </a:r>
            <a:r>
              <a:rPr b="1" i="1" lang="en-US" sz="2400">
                <a:solidFill>
                  <a:srgbClr val="7F848E"/>
                </a:solidFill>
                <a:highlight>
                  <a:srgbClr val="18222D"/>
                </a:highlight>
                <a:latin typeface="Courier New"/>
                <a:ea typeface="Courier New"/>
                <a:cs typeface="Courier New"/>
                <a:sym typeface="Courier New"/>
              </a:rPr>
              <a:t>//in ra dòng chữ Hello World sau 4 giây</a:t>
            </a:r>
            <a:endParaRPr b="1" i="1" sz="2400">
              <a:solidFill>
                <a:srgbClr val="7F848E"/>
              </a:solidFill>
              <a:highlight>
                <a:srgbClr val="18222D"/>
              </a:highlight>
              <a:latin typeface="Courier New"/>
              <a:ea typeface="Courier New"/>
              <a:cs typeface="Courier New"/>
              <a:sym typeface="Courier New"/>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g119f4f681e6_0_174"/>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641" name="Google Shape;641;g119f4f681e6_0_174"/>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642" name="Google Shape;642;g119f4f681e6_0_174"/>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643" name="Google Shape;643;g119f4f681e6_0_174"/>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44" name="Google Shape;644;g119f4f681e6_0_174"/>
          <p:cNvSpPr txBox="1"/>
          <p:nvPr/>
        </p:nvSpPr>
        <p:spPr>
          <a:xfrm flipH="1">
            <a:off x="3090325" y="127125"/>
            <a:ext cx="57903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Fetch API</a:t>
            </a:r>
            <a:endParaRPr b="0" i="0" sz="1400" u="none" cap="none" strike="noStrike">
              <a:solidFill>
                <a:srgbClr val="000000"/>
              </a:solidFill>
              <a:latin typeface="Arial"/>
              <a:ea typeface="Arial"/>
              <a:cs typeface="Arial"/>
              <a:sym typeface="Arial"/>
            </a:endParaRPr>
          </a:p>
        </p:txBody>
      </p:sp>
      <p:sp>
        <p:nvSpPr>
          <p:cNvPr id="645" name="Google Shape;645;g119f4f681e6_0_174"/>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646" name="Google Shape;646;g119f4f681e6_0_174"/>
          <p:cNvSpPr txBox="1"/>
          <p:nvPr/>
        </p:nvSpPr>
        <p:spPr>
          <a:xfrm>
            <a:off x="649050" y="750213"/>
            <a:ext cx="7845900" cy="53565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Phương thức fetch được sử dụng được sử dụng để tạo một request lên server </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Phương thức này có tham số là đường dẫn của tài nguyên trên server và trả về một promise</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Khi promise resolve, response được truyền tới </a:t>
            </a:r>
            <a:r>
              <a:rPr b="1" lang="en-US" sz="2400">
                <a:latin typeface="Calibri"/>
                <a:ea typeface="Calibri"/>
                <a:cs typeface="Calibri"/>
                <a:sym typeface="Calibri"/>
              </a:rPr>
              <a:t>.then</a:t>
            </a:r>
            <a:r>
              <a:rPr lang="en-US" sz="2400">
                <a:latin typeface="Calibri"/>
                <a:ea typeface="Calibri"/>
                <a:cs typeface="Calibri"/>
                <a:sym typeface="Calibri"/>
              </a:rPr>
              <a:t>. Nếu request không thành công, promise sẽ reject và truyền tới </a:t>
            </a:r>
            <a:r>
              <a:rPr b="1" lang="en-US" sz="2400">
                <a:latin typeface="Calibri"/>
                <a:ea typeface="Calibri"/>
                <a:cs typeface="Calibri"/>
                <a:sym typeface="Calibri"/>
              </a:rPr>
              <a:t>.catch</a:t>
            </a:r>
            <a:r>
              <a:rPr lang="en-US" sz="2400">
                <a:latin typeface="Calibri"/>
                <a:ea typeface="Calibri"/>
                <a:cs typeface="Calibri"/>
                <a:sym typeface="Calibri"/>
              </a:rPr>
              <a:t> với tham số lỗi tương ứng</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Trong </a:t>
            </a:r>
            <a:r>
              <a:rPr b="1" lang="en-US" sz="2400">
                <a:latin typeface="Calibri"/>
                <a:ea typeface="Calibri"/>
                <a:cs typeface="Calibri"/>
                <a:sym typeface="Calibri"/>
              </a:rPr>
              <a:t>.then</a:t>
            </a:r>
            <a:r>
              <a:rPr lang="en-US" sz="2400">
                <a:latin typeface="Calibri"/>
                <a:ea typeface="Calibri"/>
                <a:cs typeface="Calibri"/>
                <a:sym typeface="Calibri"/>
              </a:rPr>
              <a:t>, tham số </a:t>
            </a:r>
            <a:r>
              <a:rPr b="1" lang="en-US" sz="2400">
                <a:latin typeface="Calibri"/>
                <a:ea typeface="Calibri"/>
                <a:cs typeface="Calibri"/>
                <a:sym typeface="Calibri"/>
              </a:rPr>
              <a:t>response</a:t>
            </a:r>
            <a:r>
              <a:rPr lang="en-US" sz="2400">
                <a:latin typeface="Calibri"/>
                <a:ea typeface="Calibri"/>
                <a:cs typeface="Calibri"/>
                <a:sym typeface="Calibri"/>
              </a:rPr>
              <a:t> được truyền vào và nó có các thuộc tính </a:t>
            </a:r>
            <a:r>
              <a:rPr b="1" lang="en-US" sz="2400">
                <a:latin typeface="Calibri"/>
                <a:ea typeface="Calibri"/>
                <a:cs typeface="Calibri"/>
                <a:sym typeface="Calibri"/>
              </a:rPr>
              <a:t>response.ok</a:t>
            </a:r>
            <a:r>
              <a:rPr lang="en-US" sz="2400">
                <a:latin typeface="Calibri"/>
                <a:ea typeface="Calibri"/>
                <a:cs typeface="Calibri"/>
                <a:sym typeface="Calibri"/>
              </a:rPr>
              <a:t>, </a:t>
            </a:r>
            <a:r>
              <a:rPr b="1" lang="en-US" sz="2400">
                <a:latin typeface="Calibri"/>
                <a:ea typeface="Calibri"/>
                <a:cs typeface="Calibri"/>
                <a:sym typeface="Calibri"/>
              </a:rPr>
              <a:t>response.status</a:t>
            </a:r>
            <a:r>
              <a:rPr lang="en-US" sz="2400">
                <a:latin typeface="Calibri"/>
                <a:ea typeface="Calibri"/>
                <a:cs typeface="Calibri"/>
                <a:sym typeface="Calibri"/>
              </a:rPr>
              <a:t>, </a:t>
            </a:r>
            <a:r>
              <a:rPr b="1" lang="en-US" sz="2400">
                <a:latin typeface="Calibri"/>
                <a:ea typeface="Calibri"/>
                <a:cs typeface="Calibri"/>
                <a:sym typeface="Calibri"/>
              </a:rPr>
              <a:t>response.statusText</a:t>
            </a:r>
            <a:r>
              <a:rPr lang="en-US" sz="2400">
                <a:latin typeface="Calibri"/>
                <a:ea typeface="Calibri"/>
                <a:cs typeface="Calibri"/>
                <a:sym typeface="Calibri"/>
              </a:rPr>
              <a:t> được sử dụng để đánh giá trạng thái của response</a:t>
            </a:r>
            <a:endParaRPr sz="2400">
              <a:latin typeface="Calibri"/>
              <a:ea typeface="Calibri"/>
              <a:cs typeface="Calibri"/>
              <a:sym typeface="Calibri"/>
            </a:endParaRPr>
          </a:p>
          <a:p>
            <a:pPr indent="-381000" lvl="0" marL="457200" rtl="0" algn="l">
              <a:spcBef>
                <a:spcPts val="0"/>
              </a:spcBef>
              <a:spcAft>
                <a:spcPts val="0"/>
              </a:spcAft>
              <a:buSzPts val="2400"/>
              <a:buFont typeface="Calibri"/>
              <a:buChar char="●"/>
            </a:pPr>
            <a:r>
              <a:rPr lang="en-US" sz="2400">
                <a:latin typeface="Calibri"/>
                <a:ea typeface="Calibri"/>
                <a:cs typeface="Calibri"/>
                <a:sym typeface="Calibri"/>
              </a:rPr>
              <a:t>Để lấy JSON trả về từ response, sử dụng hàm </a:t>
            </a:r>
            <a:r>
              <a:rPr b="1" lang="en-US" sz="2400">
                <a:latin typeface="Calibri"/>
                <a:ea typeface="Calibri"/>
                <a:cs typeface="Calibri"/>
                <a:sym typeface="Calibri"/>
              </a:rPr>
              <a:t>response.json(), </a:t>
            </a:r>
            <a:r>
              <a:rPr lang="en-US" sz="2400">
                <a:latin typeface="Calibri"/>
                <a:ea typeface="Calibri"/>
                <a:cs typeface="Calibri"/>
                <a:sym typeface="Calibri"/>
              </a:rPr>
              <a:t>lưu ý rằng hàm này là một hàm bất đồng bộ và trả về promise</a:t>
            </a:r>
            <a:endParaRPr sz="2400">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g119f4f681e6_0_185"/>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652" name="Google Shape;652;g119f4f681e6_0_185"/>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653" name="Google Shape;653;g119f4f681e6_0_185"/>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654" name="Google Shape;654;g119f4f681e6_0_185"/>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55" name="Google Shape;655;g119f4f681e6_0_185"/>
          <p:cNvSpPr txBox="1"/>
          <p:nvPr/>
        </p:nvSpPr>
        <p:spPr>
          <a:xfrm flipH="1">
            <a:off x="3090325" y="127125"/>
            <a:ext cx="57903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Fetch API</a:t>
            </a:r>
            <a:endParaRPr b="0" i="0" sz="1400" u="none" cap="none" strike="noStrike">
              <a:solidFill>
                <a:srgbClr val="000000"/>
              </a:solidFill>
              <a:latin typeface="Arial"/>
              <a:ea typeface="Arial"/>
              <a:cs typeface="Arial"/>
              <a:sym typeface="Arial"/>
            </a:endParaRPr>
          </a:p>
        </p:txBody>
      </p:sp>
      <p:sp>
        <p:nvSpPr>
          <p:cNvPr id="656" name="Google Shape;656;g119f4f681e6_0_185"/>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657" name="Google Shape;657;g119f4f681e6_0_185"/>
          <p:cNvSpPr txBox="1"/>
          <p:nvPr/>
        </p:nvSpPr>
        <p:spPr>
          <a:xfrm>
            <a:off x="649050" y="1006775"/>
            <a:ext cx="7845900" cy="36480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solidFill>
                  <a:srgbClr val="FFC66D"/>
                </a:solidFill>
                <a:highlight>
                  <a:srgbClr val="2B2B2B"/>
                </a:highlight>
                <a:latin typeface="Courier New"/>
                <a:ea typeface="Courier New"/>
                <a:cs typeface="Courier New"/>
                <a:sym typeface="Courier New"/>
              </a:rPr>
              <a:t>fetch</a:t>
            </a:r>
            <a:r>
              <a:rPr b="1" lang="en-US" sz="1500">
                <a:solidFill>
                  <a:srgbClr val="A9B7C6"/>
                </a:solidFill>
                <a:highlight>
                  <a:srgbClr val="2B2B2B"/>
                </a:highlight>
                <a:latin typeface="Courier New"/>
                <a:ea typeface="Courier New"/>
                <a:cs typeface="Courier New"/>
                <a:sym typeface="Courier New"/>
              </a:rPr>
              <a:t>(</a:t>
            </a:r>
            <a:r>
              <a:rPr b="1" lang="en-US" sz="1500">
                <a:solidFill>
                  <a:srgbClr val="6A8759"/>
                </a:solidFill>
                <a:highlight>
                  <a:srgbClr val="2B2B2B"/>
                </a:highlight>
                <a:latin typeface="Courier New"/>
                <a:ea typeface="Courier New"/>
                <a:cs typeface="Courier New"/>
                <a:sym typeface="Courier New"/>
              </a:rPr>
              <a:t>'</a:t>
            </a:r>
            <a:r>
              <a:rPr b="1" lang="en-US" sz="1500" u="sng">
                <a:solidFill>
                  <a:schemeClr val="hlink"/>
                </a:solidFill>
                <a:highlight>
                  <a:srgbClr val="2B2B2B"/>
                </a:highlight>
                <a:latin typeface="Courier New"/>
                <a:ea typeface="Courier New"/>
                <a:cs typeface="Courier New"/>
                <a:sym typeface="Courier New"/>
                <a:hlinkClick r:id="rId4"/>
              </a:rPr>
              <a:t>https://622f6bf33ff58f023c2020f2.mockapi.io/api/v1/users</a:t>
            </a:r>
            <a:r>
              <a:rPr b="1" lang="en-US" sz="1500">
                <a:solidFill>
                  <a:srgbClr val="6A8759"/>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a:t>
            </a:r>
            <a:endParaRPr b="1" sz="15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then</a:t>
            </a:r>
            <a:r>
              <a:rPr b="1" lang="en-US" sz="1500">
                <a:solidFill>
                  <a:srgbClr val="A9B7C6"/>
                </a:solidFill>
                <a:highlight>
                  <a:srgbClr val="2B2B2B"/>
                </a:highlight>
                <a:latin typeface="Courier New"/>
                <a:ea typeface="Courier New"/>
                <a:cs typeface="Courier New"/>
                <a:sym typeface="Courier New"/>
              </a:rPr>
              <a:t>(res=&gt;{</a:t>
            </a:r>
            <a:endParaRPr b="1" sz="15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A9B7C6"/>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if </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!res.</a:t>
            </a:r>
            <a:r>
              <a:rPr b="1" lang="en-US" sz="1500">
                <a:solidFill>
                  <a:srgbClr val="9876AA"/>
                </a:solidFill>
                <a:highlight>
                  <a:srgbClr val="2B2B2B"/>
                </a:highlight>
                <a:latin typeface="Courier New"/>
                <a:ea typeface="Courier New"/>
                <a:cs typeface="Courier New"/>
                <a:sym typeface="Courier New"/>
              </a:rPr>
              <a:t>ok</a:t>
            </a:r>
            <a:r>
              <a:rPr b="1" i="1" lang="en-US" sz="1500">
                <a:solidFill>
                  <a:srgbClr val="9876AA"/>
                </a:solidFill>
                <a:highlight>
                  <a:srgbClr val="2B2B2B"/>
                </a:highlight>
                <a:latin typeface="Courier New"/>
                <a:ea typeface="Courier New"/>
                <a:cs typeface="Courier New"/>
                <a:sym typeface="Courier New"/>
              </a:rPr>
              <a:t>) {</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throw new </a:t>
            </a:r>
            <a:r>
              <a:rPr b="1" i="1" lang="en-US" sz="1500">
                <a:solidFill>
                  <a:srgbClr val="9876AA"/>
                </a:solidFill>
                <a:highlight>
                  <a:srgbClr val="2B2B2B"/>
                </a:highlight>
                <a:latin typeface="Courier New"/>
                <a:ea typeface="Courier New"/>
                <a:cs typeface="Courier New"/>
                <a:sym typeface="Courier New"/>
              </a:rPr>
              <a:t>Error(</a:t>
            </a:r>
            <a:r>
              <a:rPr b="1" lang="en-US" sz="1500">
                <a:solidFill>
                  <a:srgbClr val="6A8759"/>
                </a:solidFill>
                <a:highlight>
                  <a:srgbClr val="2B2B2B"/>
                </a:highlight>
                <a:latin typeface="Courier New"/>
                <a:ea typeface="Courier New"/>
                <a:cs typeface="Courier New"/>
                <a:sym typeface="Courier New"/>
              </a:rPr>
              <a:t>'Network response was not ok '</a:t>
            </a:r>
            <a:r>
              <a:rPr b="1" lang="en-US" sz="1500">
                <a:solidFill>
                  <a:srgbClr val="A9B7C6"/>
                </a:solidFill>
                <a:highlight>
                  <a:srgbClr val="2B2B2B"/>
                </a:highlight>
                <a:latin typeface="Courier New"/>
                <a:ea typeface="Courier New"/>
                <a:cs typeface="Courier New"/>
                <a:sym typeface="Courier New"/>
              </a:rPr>
              <a:t>+res.</a:t>
            </a:r>
            <a:r>
              <a:rPr b="1" lang="en-US" sz="1500">
                <a:solidFill>
                  <a:srgbClr val="9876AA"/>
                </a:solidFill>
                <a:highlight>
                  <a:srgbClr val="2B2B2B"/>
                </a:highlight>
                <a:latin typeface="Courier New"/>
                <a:ea typeface="Courier New"/>
                <a:cs typeface="Courier New"/>
                <a:sym typeface="Courier New"/>
              </a:rPr>
              <a:t>statusText</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if </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res.</a:t>
            </a:r>
            <a:r>
              <a:rPr b="1" lang="en-US" sz="1500">
                <a:solidFill>
                  <a:srgbClr val="9876AA"/>
                </a:solidFill>
                <a:highlight>
                  <a:srgbClr val="2B2B2B"/>
                </a:highlight>
                <a:latin typeface="Courier New"/>
                <a:ea typeface="Courier New"/>
                <a:cs typeface="Courier New"/>
                <a:sym typeface="Courier New"/>
              </a:rPr>
              <a:t>status </a:t>
            </a:r>
            <a:r>
              <a:rPr b="1" lang="en-US" sz="1500">
                <a:solidFill>
                  <a:srgbClr val="A9B7C6"/>
                </a:solidFill>
                <a:highlight>
                  <a:srgbClr val="2B2B2B"/>
                </a:highlight>
                <a:latin typeface="Courier New"/>
                <a:ea typeface="Courier New"/>
                <a:cs typeface="Courier New"/>
                <a:sym typeface="Courier New"/>
              </a:rPr>
              <a:t>== </a:t>
            </a:r>
            <a:r>
              <a:rPr b="1" lang="en-US" sz="1500">
                <a:solidFill>
                  <a:srgbClr val="6897BB"/>
                </a:solidFill>
                <a:highlight>
                  <a:srgbClr val="2B2B2B"/>
                </a:highlight>
                <a:latin typeface="Courier New"/>
                <a:ea typeface="Courier New"/>
                <a:cs typeface="Courier New"/>
                <a:sym typeface="Courier New"/>
              </a:rPr>
              <a:t>200</a:t>
            </a:r>
            <a:r>
              <a:rPr b="1" i="1" lang="en-US" sz="1500">
                <a:solidFill>
                  <a:srgbClr val="9876AA"/>
                </a:solidFill>
                <a:highlight>
                  <a:srgbClr val="2B2B2B"/>
                </a:highlight>
                <a:latin typeface="Courier New"/>
                <a:ea typeface="Courier New"/>
                <a:cs typeface="Courier New"/>
                <a:sym typeface="Courier New"/>
              </a:rPr>
              <a:t>) {</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i="1" lang="en-US" sz="1500">
                <a:solidFill>
                  <a:srgbClr val="9876AA"/>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return </a:t>
            </a:r>
            <a:r>
              <a:rPr b="1" lang="en-US" sz="1500">
                <a:solidFill>
                  <a:srgbClr val="A9B7C6"/>
                </a:solidFill>
                <a:highlight>
                  <a:srgbClr val="2B2B2B"/>
                </a:highlight>
                <a:latin typeface="Courier New"/>
                <a:ea typeface="Courier New"/>
                <a:cs typeface="Courier New"/>
                <a:sym typeface="Courier New"/>
              </a:rPr>
              <a:t>res.</a:t>
            </a:r>
            <a:r>
              <a:rPr b="1" lang="en-US" sz="1500">
                <a:solidFill>
                  <a:srgbClr val="FFC66D"/>
                </a:solidFill>
                <a:highlight>
                  <a:srgbClr val="2B2B2B"/>
                </a:highlight>
                <a:latin typeface="Courier New"/>
                <a:ea typeface="Courier New"/>
                <a:cs typeface="Courier New"/>
                <a:sym typeface="Courier New"/>
              </a:rPr>
              <a:t>json</a:t>
            </a:r>
            <a:r>
              <a:rPr b="1" lang="en-US" sz="1500">
                <a:solidFill>
                  <a:srgbClr val="A9B7C6"/>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CC7832"/>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then</a:t>
            </a:r>
            <a:r>
              <a:rPr b="1" lang="en-US" sz="1500">
                <a:solidFill>
                  <a:srgbClr val="A9B7C6"/>
                </a:solidFill>
                <a:highlight>
                  <a:srgbClr val="2B2B2B"/>
                </a:highlight>
                <a:latin typeface="Courier New"/>
                <a:ea typeface="Courier New"/>
                <a:cs typeface="Courier New"/>
                <a:sym typeface="Courier New"/>
              </a:rPr>
              <a:t>(</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json</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=&gt;{</a:t>
            </a:r>
            <a:endParaRPr b="1" sz="15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A9B7C6"/>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console</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log</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json</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catch</a:t>
            </a:r>
            <a:r>
              <a:rPr b="1" lang="en-US" sz="1500">
                <a:solidFill>
                  <a:srgbClr val="A9B7C6"/>
                </a:solidFill>
                <a:highlight>
                  <a:srgbClr val="2B2B2B"/>
                </a:highlight>
                <a:latin typeface="Courier New"/>
                <a:ea typeface="Courier New"/>
                <a:cs typeface="Courier New"/>
                <a:sym typeface="Courier New"/>
              </a:rPr>
              <a:t>(err=&gt;{</a:t>
            </a:r>
            <a:endParaRPr b="1" sz="15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A9B7C6"/>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console</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log</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err</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rPr b="1" lang="en-US" sz="1500">
                <a:solidFill>
                  <a:srgbClr val="A9B7C6"/>
                </a:solidFill>
                <a:highlight>
                  <a:srgbClr val="2B2B2B"/>
                </a:highlight>
                <a:latin typeface="Courier New"/>
                <a:ea typeface="Courier New"/>
                <a:cs typeface="Courier New"/>
                <a:sym typeface="Courier New"/>
              </a:rPr>
              <a:t>})</a:t>
            </a:r>
            <a:endParaRPr b="1" sz="15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500">
              <a:solidFill>
                <a:srgbClr val="FFC66D"/>
              </a:solidFill>
              <a:highlight>
                <a:srgbClr val="2B2B2B"/>
              </a:highlight>
              <a:latin typeface="Courier New"/>
              <a:ea typeface="Courier New"/>
              <a:cs typeface="Courier New"/>
              <a:sym typeface="Courier New"/>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g119f4f681e6_0_284"/>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663" name="Google Shape;663;g119f4f681e6_0_284"/>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664" name="Google Shape;664;g119f4f681e6_0_284"/>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665" name="Google Shape;665;g119f4f681e6_0_284"/>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66" name="Google Shape;666;g119f4f681e6_0_284"/>
          <p:cNvSpPr txBox="1"/>
          <p:nvPr/>
        </p:nvSpPr>
        <p:spPr>
          <a:xfrm flipH="1">
            <a:off x="3090325" y="127125"/>
            <a:ext cx="57903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Fetch API</a:t>
            </a:r>
            <a:endParaRPr b="0" i="0" sz="1400" u="none" cap="none" strike="noStrike">
              <a:solidFill>
                <a:srgbClr val="000000"/>
              </a:solidFill>
              <a:latin typeface="Arial"/>
              <a:ea typeface="Arial"/>
              <a:cs typeface="Arial"/>
              <a:sym typeface="Arial"/>
            </a:endParaRPr>
          </a:p>
        </p:txBody>
      </p:sp>
      <p:sp>
        <p:nvSpPr>
          <p:cNvPr id="667" name="Google Shape;667;g119f4f681e6_0_284"/>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668" name="Google Shape;668;g119f4f681e6_0_284"/>
          <p:cNvSpPr txBox="1"/>
          <p:nvPr/>
        </p:nvSpPr>
        <p:spPr>
          <a:xfrm>
            <a:off x="649050" y="1705125"/>
            <a:ext cx="7845900" cy="41097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sz="1500">
                <a:solidFill>
                  <a:srgbClr val="A9B7C6"/>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async function </a:t>
            </a:r>
            <a:r>
              <a:rPr b="1" lang="en-US" sz="1500">
                <a:solidFill>
                  <a:srgbClr val="A9B7C6"/>
                </a:solidFill>
                <a:highlight>
                  <a:srgbClr val="2B2B2B"/>
                </a:highlight>
                <a:latin typeface="Courier New"/>
                <a:ea typeface="Courier New"/>
                <a:cs typeface="Courier New"/>
                <a:sym typeface="Courier New"/>
              </a:rPr>
              <a:t>() {</a:t>
            </a:r>
            <a:endParaRPr b="1" sz="15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500">
                <a:solidFill>
                  <a:srgbClr val="A9B7C6"/>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try </a:t>
            </a:r>
            <a:r>
              <a:rPr b="1" i="1" lang="en-US" sz="1500">
                <a:solidFill>
                  <a:srgbClr val="9876AA"/>
                </a:solidFill>
                <a:highlight>
                  <a:srgbClr val="2B2B2B"/>
                </a:highlight>
                <a:latin typeface="Courier New"/>
                <a:ea typeface="Courier New"/>
                <a:cs typeface="Courier New"/>
                <a:sym typeface="Courier New"/>
              </a:rPr>
              <a:t>{</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500">
                <a:solidFill>
                  <a:srgbClr val="9876AA"/>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const </a:t>
            </a:r>
            <a:r>
              <a:rPr b="1" lang="en-US" sz="1500">
                <a:solidFill>
                  <a:srgbClr val="A9B7C6"/>
                </a:solidFill>
                <a:highlight>
                  <a:srgbClr val="2B2B2B"/>
                </a:highlight>
                <a:latin typeface="Courier New"/>
                <a:ea typeface="Courier New"/>
                <a:cs typeface="Courier New"/>
                <a:sym typeface="Courier New"/>
              </a:rPr>
              <a:t>res = </a:t>
            </a:r>
            <a:r>
              <a:rPr b="1" lang="en-US" sz="1500">
                <a:solidFill>
                  <a:srgbClr val="CC7832"/>
                </a:solidFill>
                <a:highlight>
                  <a:srgbClr val="2B2B2B"/>
                </a:highlight>
                <a:latin typeface="Courier New"/>
                <a:ea typeface="Courier New"/>
                <a:cs typeface="Courier New"/>
                <a:sym typeface="Courier New"/>
              </a:rPr>
              <a:t>await </a:t>
            </a:r>
            <a:r>
              <a:rPr b="1" lang="en-US" sz="1500">
                <a:solidFill>
                  <a:srgbClr val="FFC66D"/>
                </a:solidFill>
                <a:highlight>
                  <a:srgbClr val="2B2B2B"/>
                </a:highlight>
                <a:latin typeface="Courier New"/>
                <a:ea typeface="Courier New"/>
                <a:cs typeface="Courier New"/>
                <a:sym typeface="Courier New"/>
              </a:rPr>
              <a:t>fetch</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6A8759"/>
                </a:solidFill>
                <a:highlight>
                  <a:srgbClr val="2B2B2B"/>
                </a:highlight>
                <a:latin typeface="Courier New"/>
                <a:ea typeface="Courier New"/>
                <a:cs typeface="Courier New"/>
                <a:sym typeface="Courier New"/>
              </a:rPr>
              <a:t>'https://622f6bf33ff58f023c2020f2.mockapi.io/api/v1/users'</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500">
                <a:solidFill>
                  <a:srgbClr val="CC7832"/>
                </a:solidFill>
                <a:highlight>
                  <a:srgbClr val="2B2B2B"/>
                </a:highlight>
                <a:latin typeface="Courier New"/>
                <a:ea typeface="Courier New"/>
                <a:cs typeface="Courier New"/>
                <a:sym typeface="Courier New"/>
              </a:rPr>
              <a:t>       if </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!res.</a:t>
            </a:r>
            <a:r>
              <a:rPr b="1" lang="en-US" sz="1500">
                <a:solidFill>
                  <a:srgbClr val="9876AA"/>
                </a:solidFill>
                <a:highlight>
                  <a:srgbClr val="2B2B2B"/>
                </a:highlight>
                <a:latin typeface="Courier New"/>
                <a:ea typeface="Courier New"/>
                <a:cs typeface="Courier New"/>
                <a:sym typeface="Courier New"/>
              </a:rPr>
              <a:t>ok</a:t>
            </a:r>
            <a:r>
              <a:rPr b="1" i="1" lang="en-US" sz="1500">
                <a:solidFill>
                  <a:srgbClr val="9876AA"/>
                </a:solidFill>
                <a:highlight>
                  <a:srgbClr val="2B2B2B"/>
                </a:highlight>
                <a:latin typeface="Courier New"/>
                <a:ea typeface="Courier New"/>
                <a:cs typeface="Courier New"/>
                <a:sym typeface="Courier New"/>
              </a:rPr>
              <a:t>) {</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500">
                <a:solidFill>
                  <a:srgbClr val="9876AA"/>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throw new </a:t>
            </a:r>
            <a:r>
              <a:rPr b="1" i="1" lang="en-US" sz="1500">
                <a:solidFill>
                  <a:srgbClr val="9876AA"/>
                </a:solidFill>
                <a:highlight>
                  <a:srgbClr val="2B2B2B"/>
                </a:highlight>
                <a:latin typeface="Courier New"/>
                <a:ea typeface="Courier New"/>
                <a:cs typeface="Courier New"/>
                <a:sym typeface="Courier New"/>
              </a:rPr>
              <a:t>Error(</a:t>
            </a:r>
            <a:r>
              <a:rPr b="1" lang="en-US" sz="1500">
                <a:solidFill>
                  <a:srgbClr val="6A8759"/>
                </a:solidFill>
                <a:highlight>
                  <a:srgbClr val="2B2B2B"/>
                </a:highlight>
                <a:latin typeface="Courier New"/>
                <a:ea typeface="Courier New"/>
                <a:cs typeface="Courier New"/>
                <a:sym typeface="Courier New"/>
              </a:rPr>
              <a:t>'Network response was not ok ' </a:t>
            </a:r>
            <a:r>
              <a:rPr b="1" lang="en-US" sz="1500">
                <a:solidFill>
                  <a:srgbClr val="A9B7C6"/>
                </a:solidFill>
                <a:highlight>
                  <a:srgbClr val="2B2B2B"/>
                </a:highlight>
                <a:latin typeface="Courier New"/>
                <a:ea typeface="Courier New"/>
                <a:cs typeface="Courier New"/>
                <a:sym typeface="Courier New"/>
              </a:rPr>
              <a:t>+ res.</a:t>
            </a:r>
            <a:r>
              <a:rPr b="1" lang="en-US" sz="1500">
                <a:solidFill>
                  <a:srgbClr val="9876AA"/>
                </a:solidFill>
                <a:highlight>
                  <a:srgbClr val="2B2B2B"/>
                </a:highlight>
                <a:latin typeface="Courier New"/>
                <a:ea typeface="Courier New"/>
                <a:cs typeface="Courier New"/>
                <a:sym typeface="Courier New"/>
              </a:rPr>
              <a:t>statusText</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500">
                <a:solidFill>
                  <a:srgbClr val="CC7832"/>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500">
                <a:solidFill>
                  <a:srgbClr val="9876AA"/>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if </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res.</a:t>
            </a:r>
            <a:r>
              <a:rPr b="1" lang="en-US" sz="1500">
                <a:solidFill>
                  <a:srgbClr val="9876AA"/>
                </a:solidFill>
                <a:highlight>
                  <a:srgbClr val="2B2B2B"/>
                </a:highlight>
                <a:latin typeface="Courier New"/>
                <a:ea typeface="Courier New"/>
                <a:cs typeface="Courier New"/>
                <a:sym typeface="Courier New"/>
              </a:rPr>
              <a:t>status </a:t>
            </a:r>
            <a:r>
              <a:rPr b="1" lang="en-US" sz="1500">
                <a:solidFill>
                  <a:srgbClr val="A9B7C6"/>
                </a:solidFill>
                <a:highlight>
                  <a:srgbClr val="2B2B2B"/>
                </a:highlight>
                <a:latin typeface="Courier New"/>
                <a:ea typeface="Courier New"/>
                <a:cs typeface="Courier New"/>
                <a:sym typeface="Courier New"/>
              </a:rPr>
              <a:t>== </a:t>
            </a:r>
            <a:r>
              <a:rPr b="1" lang="en-US" sz="1500">
                <a:solidFill>
                  <a:srgbClr val="6897BB"/>
                </a:solidFill>
                <a:highlight>
                  <a:srgbClr val="2B2B2B"/>
                </a:highlight>
                <a:latin typeface="Courier New"/>
                <a:ea typeface="Courier New"/>
                <a:cs typeface="Courier New"/>
                <a:sym typeface="Courier New"/>
              </a:rPr>
              <a:t>200</a:t>
            </a:r>
            <a:r>
              <a:rPr b="1" i="1" lang="en-US" sz="1500">
                <a:solidFill>
                  <a:srgbClr val="9876AA"/>
                </a:solidFill>
                <a:highlight>
                  <a:srgbClr val="2B2B2B"/>
                </a:highlight>
                <a:latin typeface="Courier New"/>
                <a:ea typeface="Courier New"/>
                <a:cs typeface="Courier New"/>
                <a:sym typeface="Courier New"/>
              </a:rPr>
              <a:t>) {</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500">
                <a:solidFill>
                  <a:srgbClr val="9876AA"/>
                </a:solidFill>
                <a:highlight>
                  <a:srgbClr val="2B2B2B"/>
                </a:highlight>
                <a:latin typeface="Courier New"/>
                <a:ea typeface="Courier New"/>
                <a:cs typeface="Courier New"/>
                <a:sym typeface="Courier New"/>
              </a:rPr>
              <a:t>           </a:t>
            </a:r>
            <a:r>
              <a:rPr b="1" lang="en-US" sz="1500">
                <a:solidFill>
                  <a:srgbClr val="CC7832"/>
                </a:solidFill>
                <a:highlight>
                  <a:srgbClr val="2B2B2B"/>
                </a:highlight>
                <a:latin typeface="Courier New"/>
                <a:ea typeface="Courier New"/>
                <a:cs typeface="Courier New"/>
                <a:sym typeface="Courier New"/>
              </a:rPr>
              <a:t>const </a:t>
            </a:r>
            <a:r>
              <a:rPr b="1" lang="en-US" sz="1500">
                <a:solidFill>
                  <a:srgbClr val="A9B7C6"/>
                </a:solidFill>
                <a:highlight>
                  <a:srgbClr val="2B2B2B"/>
                </a:highlight>
                <a:latin typeface="Courier New"/>
                <a:ea typeface="Courier New"/>
                <a:cs typeface="Courier New"/>
                <a:sym typeface="Courier New"/>
              </a:rPr>
              <a:t>json = </a:t>
            </a:r>
            <a:r>
              <a:rPr b="1" lang="en-US" sz="1500">
                <a:solidFill>
                  <a:srgbClr val="CC7832"/>
                </a:solidFill>
                <a:highlight>
                  <a:srgbClr val="2B2B2B"/>
                </a:highlight>
                <a:latin typeface="Courier New"/>
                <a:ea typeface="Courier New"/>
                <a:cs typeface="Courier New"/>
                <a:sym typeface="Courier New"/>
              </a:rPr>
              <a:t>await </a:t>
            </a:r>
            <a:r>
              <a:rPr b="1" lang="en-US" sz="1500">
                <a:solidFill>
                  <a:srgbClr val="A9B7C6"/>
                </a:solidFill>
                <a:highlight>
                  <a:srgbClr val="2B2B2B"/>
                </a:highlight>
                <a:latin typeface="Courier New"/>
                <a:ea typeface="Courier New"/>
                <a:cs typeface="Courier New"/>
                <a:sym typeface="Courier New"/>
              </a:rPr>
              <a:t>res.</a:t>
            </a:r>
            <a:r>
              <a:rPr b="1" lang="en-US" sz="1500">
                <a:solidFill>
                  <a:srgbClr val="FFC66D"/>
                </a:solidFill>
                <a:highlight>
                  <a:srgbClr val="2B2B2B"/>
                </a:highlight>
                <a:latin typeface="Courier New"/>
                <a:ea typeface="Courier New"/>
                <a:cs typeface="Courier New"/>
                <a:sym typeface="Courier New"/>
              </a:rPr>
              <a:t>json</a:t>
            </a:r>
            <a:r>
              <a:rPr b="1" lang="en-US" sz="1500">
                <a:solidFill>
                  <a:srgbClr val="A9B7C6"/>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500">
                <a:solidFill>
                  <a:srgbClr val="CC7832"/>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console</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log</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json</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500">
                <a:solidFill>
                  <a:srgbClr val="CC7832"/>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500">
                <a:solidFill>
                  <a:srgbClr val="9876AA"/>
                </a:solidFill>
                <a:highlight>
                  <a:srgbClr val="2B2B2B"/>
                </a:highlight>
                <a:latin typeface="Courier New"/>
                <a:ea typeface="Courier New"/>
                <a:cs typeface="Courier New"/>
                <a:sym typeface="Courier New"/>
              </a:rPr>
              <a:t>   } </a:t>
            </a:r>
            <a:r>
              <a:rPr b="1" lang="en-US" sz="1500">
                <a:solidFill>
                  <a:srgbClr val="CC7832"/>
                </a:solidFill>
                <a:highlight>
                  <a:srgbClr val="2B2B2B"/>
                </a:highlight>
                <a:latin typeface="Courier New"/>
                <a:ea typeface="Courier New"/>
                <a:cs typeface="Courier New"/>
                <a:sym typeface="Courier New"/>
              </a:rPr>
              <a:t>catch </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e</a:t>
            </a:r>
            <a:r>
              <a:rPr b="1" i="1" lang="en-US" sz="1500">
                <a:solidFill>
                  <a:srgbClr val="9876AA"/>
                </a:solidFill>
                <a:highlight>
                  <a:srgbClr val="2B2B2B"/>
                </a:highlight>
                <a:latin typeface="Courier New"/>
                <a:ea typeface="Courier New"/>
                <a:cs typeface="Courier New"/>
                <a:sym typeface="Courier New"/>
              </a:rPr>
              <a:t>) {</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500">
                <a:solidFill>
                  <a:srgbClr val="9876AA"/>
                </a:solidFill>
                <a:highlight>
                  <a:srgbClr val="2B2B2B"/>
                </a:highlight>
                <a:latin typeface="Courier New"/>
                <a:ea typeface="Courier New"/>
                <a:cs typeface="Courier New"/>
                <a:sym typeface="Courier New"/>
              </a:rPr>
              <a:t>       console</a:t>
            </a:r>
            <a:r>
              <a:rPr b="1" lang="en-US" sz="1500">
                <a:solidFill>
                  <a:srgbClr val="A9B7C6"/>
                </a:solidFill>
                <a:highlight>
                  <a:srgbClr val="2B2B2B"/>
                </a:highlight>
                <a:latin typeface="Courier New"/>
                <a:ea typeface="Courier New"/>
                <a:cs typeface="Courier New"/>
                <a:sym typeface="Courier New"/>
              </a:rPr>
              <a:t>.</a:t>
            </a:r>
            <a:r>
              <a:rPr b="1" lang="en-US" sz="1500">
                <a:solidFill>
                  <a:srgbClr val="FFC66D"/>
                </a:solidFill>
                <a:highlight>
                  <a:srgbClr val="2B2B2B"/>
                </a:highlight>
                <a:latin typeface="Courier New"/>
                <a:ea typeface="Courier New"/>
                <a:cs typeface="Courier New"/>
                <a:sym typeface="Courier New"/>
              </a:rPr>
              <a:t>log</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A9B7C6"/>
                </a:solidFill>
                <a:highlight>
                  <a:srgbClr val="2B2B2B"/>
                </a:highlight>
                <a:latin typeface="Courier New"/>
                <a:ea typeface="Courier New"/>
                <a:cs typeface="Courier New"/>
                <a:sym typeface="Courier New"/>
              </a:rPr>
              <a:t>e</a:t>
            </a:r>
            <a:r>
              <a:rPr b="1" i="1" lang="en-US" sz="1500">
                <a:solidFill>
                  <a:srgbClr val="9876AA"/>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500">
                <a:solidFill>
                  <a:srgbClr val="CC7832"/>
                </a:solidFill>
                <a:highlight>
                  <a:srgbClr val="2B2B2B"/>
                </a:highlight>
                <a:latin typeface="Courier New"/>
                <a:ea typeface="Courier New"/>
                <a:cs typeface="Courier New"/>
                <a:sym typeface="Courier New"/>
              </a:rPr>
              <a:t>   </a:t>
            </a:r>
            <a:r>
              <a:rPr b="1" i="1" lang="en-US" sz="1500">
                <a:solidFill>
                  <a:srgbClr val="9876AA"/>
                </a:solidFill>
                <a:highlight>
                  <a:srgbClr val="2B2B2B"/>
                </a:highlight>
                <a:latin typeface="Courier New"/>
                <a:ea typeface="Courier New"/>
                <a:cs typeface="Courier New"/>
                <a:sym typeface="Courier New"/>
              </a:rPr>
              <a:t>}</a:t>
            </a:r>
            <a:endParaRPr b="1" i="1" sz="15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500">
                <a:solidFill>
                  <a:srgbClr val="A9B7C6"/>
                </a:solidFill>
                <a:highlight>
                  <a:srgbClr val="2B2B2B"/>
                </a:highlight>
                <a:latin typeface="Courier New"/>
                <a:ea typeface="Courier New"/>
                <a:cs typeface="Courier New"/>
                <a:sym typeface="Courier New"/>
              </a:rPr>
              <a:t>})()</a:t>
            </a:r>
            <a:r>
              <a:rPr b="1" lang="en-US" sz="1500">
                <a:solidFill>
                  <a:srgbClr val="CC7832"/>
                </a:solidFill>
                <a:highlight>
                  <a:srgbClr val="2B2B2B"/>
                </a:highlight>
                <a:latin typeface="Courier New"/>
                <a:ea typeface="Courier New"/>
                <a:cs typeface="Courier New"/>
                <a:sym typeface="Courier New"/>
              </a:rPr>
              <a:t>;</a:t>
            </a:r>
            <a:endParaRPr b="1" sz="15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500">
              <a:solidFill>
                <a:srgbClr val="FFC66D"/>
              </a:solidFill>
              <a:highlight>
                <a:srgbClr val="2B2B2B"/>
              </a:highlight>
              <a:latin typeface="Courier New"/>
              <a:ea typeface="Courier New"/>
              <a:cs typeface="Courier New"/>
              <a:sym typeface="Courier New"/>
            </a:endParaRPr>
          </a:p>
        </p:txBody>
      </p:sp>
      <p:sp>
        <p:nvSpPr>
          <p:cNvPr id="669" name="Google Shape;669;g119f4f681e6_0_284"/>
          <p:cNvSpPr txBox="1"/>
          <p:nvPr/>
        </p:nvSpPr>
        <p:spPr>
          <a:xfrm>
            <a:off x="604075" y="1042325"/>
            <a:ext cx="7890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Sử dụng </a:t>
            </a:r>
            <a:r>
              <a:rPr b="1" lang="en-US" sz="2400">
                <a:latin typeface="Calibri"/>
                <a:ea typeface="Calibri"/>
                <a:cs typeface="Calibri"/>
                <a:sym typeface="Calibri"/>
              </a:rPr>
              <a:t>fetch</a:t>
            </a:r>
            <a:r>
              <a:rPr lang="en-US" sz="2400">
                <a:latin typeface="Calibri"/>
                <a:ea typeface="Calibri"/>
                <a:cs typeface="Calibri"/>
                <a:sym typeface="Calibri"/>
              </a:rPr>
              <a:t> API với từ khoá </a:t>
            </a:r>
            <a:r>
              <a:rPr b="1" lang="en-US" sz="2400">
                <a:latin typeface="Calibri"/>
                <a:ea typeface="Calibri"/>
                <a:cs typeface="Calibri"/>
                <a:sym typeface="Calibri"/>
              </a:rPr>
              <a:t>async/await</a:t>
            </a:r>
            <a:endParaRPr b="1" sz="2400">
              <a:latin typeface="Calibri"/>
              <a:ea typeface="Calibri"/>
              <a:cs typeface="Calibri"/>
              <a:sym typeface="Calibri"/>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sp>
        <p:nvSpPr>
          <p:cNvPr id="674" name="Google Shape;674;g119f4f681e6_0_208"/>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675" name="Google Shape;675;g119f4f681e6_0_208"/>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676" name="Google Shape;676;g119f4f681e6_0_208"/>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677" name="Google Shape;677;g119f4f681e6_0_208"/>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78" name="Google Shape;678;g119f4f681e6_0_208"/>
          <p:cNvSpPr txBox="1"/>
          <p:nvPr/>
        </p:nvSpPr>
        <p:spPr>
          <a:xfrm flipH="1">
            <a:off x="3090325" y="127125"/>
            <a:ext cx="57903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Cài đặt options trong fetch</a:t>
            </a:r>
            <a:endParaRPr b="0" i="0" sz="1400" u="none" cap="none" strike="noStrike">
              <a:solidFill>
                <a:srgbClr val="000000"/>
              </a:solidFill>
              <a:latin typeface="Arial"/>
              <a:ea typeface="Arial"/>
              <a:cs typeface="Arial"/>
              <a:sym typeface="Arial"/>
            </a:endParaRPr>
          </a:p>
        </p:txBody>
      </p:sp>
      <p:sp>
        <p:nvSpPr>
          <p:cNvPr id="679" name="Google Shape;679;g119f4f681e6_0_208"/>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680" name="Google Shape;680;g119f4f681e6_0_208"/>
          <p:cNvSpPr txBox="1"/>
          <p:nvPr/>
        </p:nvSpPr>
        <p:spPr>
          <a:xfrm>
            <a:off x="668050" y="1752975"/>
            <a:ext cx="80451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Nếu muốn gửi đi request thông qua POST, PUT, DELETE… hay muốn cấu hình thông tin header HTTP có thể sử dụng tham số options sau tham số url của fetch(), trong đó </a:t>
            </a:r>
            <a:endParaRPr sz="2400">
              <a:latin typeface="Calibri"/>
              <a:ea typeface="Calibri"/>
              <a:cs typeface="Calibri"/>
              <a:sym typeface="Calibri"/>
            </a:endParaRPr>
          </a:p>
          <a:p>
            <a:pPr indent="0" lvl="0" marL="0" rtl="0" algn="l">
              <a:spcBef>
                <a:spcPts val="0"/>
              </a:spcBef>
              <a:spcAft>
                <a:spcPts val="0"/>
              </a:spcAft>
              <a:buNone/>
            </a:pPr>
            <a:r>
              <a:rPr lang="en-US" sz="2400">
                <a:latin typeface="Calibri"/>
                <a:ea typeface="Calibri"/>
                <a:cs typeface="Calibri"/>
                <a:sym typeface="Calibri"/>
              </a:rPr>
              <a:t>key </a:t>
            </a:r>
            <a:r>
              <a:rPr b="1" lang="en-US" sz="2400">
                <a:latin typeface="Calibri"/>
                <a:ea typeface="Calibri"/>
                <a:cs typeface="Calibri"/>
                <a:sym typeface="Calibri"/>
              </a:rPr>
              <a:t>method</a:t>
            </a:r>
            <a:r>
              <a:rPr lang="en-US" sz="2400">
                <a:latin typeface="Calibri"/>
                <a:ea typeface="Calibri"/>
                <a:cs typeface="Calibri"/>
                <a:sym typeface="Calibri"/>
              </a:rPr>
              <a:t>: định cấu hình cho phương thức gửi đi HTTP request</a:t>
            </a:r>
            <a:endParaRPr sz="2400">
              <a:latin typeface="Calibri"/>
              <a:ea typeface="Calibri"/>
              <a:cs typeface="Calibri"/>
              <a:sym typeface="Calibri"/>
            </a:endParaRPr>
          </a:p>
          <a:p>
            <a:pPr indent="0" lvl="0" marL="0" rtl="0" algn="l">
              <a:spcBef>
                <a:spcPts val="0"/>
              </a:spcBef>
              <a:spcAft>
                <a:spcPts val="0"/>
              </a:spcAft>
              <a:buNone/>
            </a:pPr>
            <a:r>
              <a:rPr lang="en-US" sz="2400">
                <a:latin typeface="Calibri"/>
                <a:ea typeface="Calibri"/>
                <a:cs typeface="Calibri"/>
                <a:sym typeface="Calibri"/>
              </a:rPr>
              <a:t>key </a:t>
            </a:r>
            <a:r>
              <a:rPr b="1" lang="en-US" sz="2400">
                <a:latin typeface="Calibri"/>
                <a:ea typeface="Calibri"/>
                <a:cs typeface="Calibri"/>
                <a:sym typeface="Calibri"/>
              </a:rPr>
              <a:t>body</a:t>
            </a:r>
            <a:r>
              <a:rPr lang="en-US" sz="2400">
                <a:latin typeface="Calibri"/>
                <a:ea typeface="Calibri"/>
                <a:cs typeface="Calibri"/>
                <a:sym typeface="Calibri"/>
              </a:rPr>
              <a:t>: định dữ liệu gửi đi, giá trị nhận vào body là một JSON </a:t>
            </a:r>
            <a:endParaRPr sz="2400">
              <a:latin typeface="Calibri"/>
              <a:ea typeface="Calibri"/>
              <a:cs typeface="Calibri"/>
              <a:sym typeface="Calibri"/>
            </a:endParaRPr>
          </a:p>
          <a:p>
            <a:pPr indent="0" lvl="0" marL="0" rtl="0" algn="l">
              <a:spcBef>
                <a:spcPts val="0"/>
              </a:spcBef>
              <a:spcAft>
                <a:spcPts val="0"/>
              </a:spcAft>
              <a:buNone/>
            </a:pPr>
            <a:r>
              <a:rPr lang="en-US" sz="2400">
                <a:latin typeface="Calibri"/>
                <a:ea typeface="Calibri"/>
                <a:cs typeface="Calibri"/>
                <a:sym typeface="Calibri"/>
              </a:rPr>
              <a:t>key </a:t>
            </a:r>
            <a:r>
              <a:rPr b="1" lang="en-US" sz="2400">
                <a:latin typeface="Calibri"/>
                <a:ea typeface="Calibri"/>
                <a:cs typeface="Calibri"/>
                <a:sym typeface="Calibri"/>
              </a:rPr>
              <a:t>header</a:t>
            </a:r>
            <a:r>
              <a:rPr lang="en-US" sz="2400">
                <a:latin typeface="Calibri"/>
                <a:ea typeface="Calibri"/>
                <a:cs typeface="Calibri"/>
                <a:sym typeface="Calibri"/>
              </a:rPr>
              <a:t>: định cấu hình header cho http request</a:t>
            </a:r>
            <a:endParaRPr sz="2400">
              <a:latin typeface="Calibri"/>
              <a:ea typeface="Calibri"/>
              <a:cs typeface="Calibri"/>
              <a:sym typeface="Calibri"/>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g119f4f681e6_0_218"/>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686" name="Google Shape;686;g119f4f681e6_0_218"/>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687" name="Google Shape;687;g119f4f681e6_0_218"/>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688" name="Google Shape;688;g119f4f681e6_0_218"/>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89" name="Google Shape;689;g119f4f681e6_0_218"/>
          <p:cNvSpPr txBox="1"/>
          <p:nvPr/>
        </p:nvSpPr>
        <p:spPr>
          <a:xfrm flipH="1">
            <a:off x="3090325" y="127125"/>
            <a:ext cx="57903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Cài đặt options trong fetch</a:t>
            </a:r>
            <a:endParaRPr b="0" i="0" sz="1400" u="none" cap="none" strike="noStrike">
              <a:solidFill>
                <a:srgbClr val="000000"/>
              </a:solidFill>
              <a:latin typeface="Arial"/>
              <a:ea typeface="Arial"/>
              <a:cs typeface="Arial"/>
              <a:sym typeface="Arial"/>
            </a:endParaRPr>
          </a:p>
        </p:txBody>
      </p:sp>
      <p:sp>
        <p:nvSpPr>
          <p:cNvPr id="690" name="Google Shape;690;g119f4f681e6_0_218"/>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691" name="Google Shape;691;g119f4f681e6_0_218"/>
          <p:cNvSpPr txBox="1"/>
          <p:nvPr/>
        </p:nvSpPr>
        <p:spPr>
          <a:xfrm>
            <a:off x="753350" y="1269725"/>
            <a:ext cx="8045100" cy="38790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sz="1000">
                <a:solidFill>
                  <a:srgbClr val="FFC66D"/>
                </a:solidFill>
                <a:highlight>
                  <a:srgbClr val="2B2B2B"/>
                </a:highlight>
                <a:latin typeface="Courier New"/>
                <a:ea typeface="Courier New"/>
                <a:cs typeface="Courier New"/>
                <a:sym typeface="Courier New"/>
              </a:rPr>
              <a:t>fetch</a:t>
            </a:r>
            <a:r>
              <a:rPr b="1" lang="en-US" sz="1000">
                <a:solidFill>
                  <a:srgbClr val="A9B7C6"/>
                </a:solidFill>
                <a:highlight>
                  <a:srgbClr val="2B2B2B"/>
                </a:highlight>
                <a:latin typeface="Courier New"/>
                <a:ea typeface="Courier New"/>
                <a:cs typeface="Courier New"/>
                <a:sym typeface="Courier New"/>
              </a:rPr>
              <a:t>(</a:t>
            </a:r>
            <a:r>
              <a:rPr b="1" lang="en-US" sz="1000">
                <a:solidFill>
                  <a:srgbClr val="6A8759"/>
                </a:solidFill>
                <a:highlight>
                  <a:srgbClr val="2B2B2B"/>
                </a:highlight>
                <a:latin typeface="Courier New"/>
                <a:ea typeface="Courier New"/>
                <a:cs typeface="Courier New"/>
                <a:sym typeface="Courier New"/>
              </a:rPr>
              <a:t>'https://622f6bf33ff58f023c2020f2.mockapi.io/api/v1/users'</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CC7832"/>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A9B7C6"/>
                </a:solidFill>
                <a:highlight>
                  <a:srgbClr val="2B2B2B"/>
                </a:highlight>
                <a:latin typeface="Courier New"/>
                <a:ea typeface="Courier New"/>
                <a:cs typeface="Courier New"/>
                <a:sym typeface="Courier New"/>
              </a:rPr>
              <a:t>       </a:t>
            </a:r>
            <a:r>
              <a:rPr b="1" lang="en-US" sz="1000">
                <a:solidFill>
                  <a:srgbClr val="9876AA"/>
                </a:solidFill>
                <a:highlight>
                  <a:srgbClr val="2B2B2B"/>
                </a:highlight>
                <a:latin typeface="Courier New"/>
                <a:ea typeface="Courier New"/>
                <a:cs typeface="Courier New"/>
                <a:sym typeface="Courier New"/>
              </a:rPr>
              <a:t>method</a:t>
            </a:r>
            <a:r>
              <a:rPr b="1" lang="en-US" sz="1000">
                <a:solidFill>
                  <a:srgbClr val="A9B7C6"/>
                </a:solidFill>
                <a:highlight>
                  <a:srgbClr val="2B2B2B"/>
                </a:highlight>
                <a:latin typeface="Courier New"/>
                <a:ea typeface="Courier New"/>
                <a:cs typeface="Courier New"/>
                <a:sym typeface="Courier New"/>
              </a:rPr>
              <a:t>: </a:t>
            </a:r>
            <a:r>
              <a:rPr b="1" lang="en-US" sz="1000">
                <a:solidFill>
                  <a:srgbClr val="6A8759"/>
                </a:solidFill>
                <a:highlight>
                  <a:srgbClr val="2B2B2B"/>
                </a:highlight>
                <a:latin typeface="Courier New"/>
                <a:ea typeface="Courier New"/>
                <a:cs typeface="Courier New"/>
                <a:sym typeface="Courier New"/>
              </a:rPr>
              <a:t>'POST'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CC7832"/>
                </a:solidFill>
                <a:highlight>
                  <a:srgbClr val="2B2B2B"/>
                </a:highlight>
                <a:latin typeface="Courier New"/>
                <a:ea typeface="Courier New"/>
                <a:cs typeface="Courier New"/>
                <a:sym typeface="Courier New"/>
              </a:rPr>
              <a:t>       </a:t>
            </a:r>
            <a:r>
              <a:rPr b="1" lang="en-US" sz="1000">
                <a:solidFill>
                  <a:srgbClr val="9876AA"/>
                </a:solidFill>
                <a:highlight>
                  <a:srgbClr val="2B2B2B"/>
                </a:highlight>
                <a:latin typeface="Courier New"/>
                <a:ea typeface="Courier New"/>
                <a:cs typeface="Courier New"/>
                <a:sym typeface="Courier New"/>
              </a:rPr>
              <a:t>body</a:t>
            </a:r>
            <a:r>
              <a:rPr b="1" lang="en-US" sz="1000">
                <a:solidFill>
                  <a:srgbClr val="A9B7C6"/>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JSON</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stringify</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9876AA"/>
                </a:solidFill>
                <a:highlight>
                  <a:srgbClr val="2B2B2B"/>
                </a:highlight>
                <a:latin typeface="Courier New"/>
                <a:ea typeface="Courier New"/>
                <a:cs typeface="Courier New"/>
                <a:sym typeface="Courier New"/>
              </a:rPr>
              <a:t>name</a:t>
            </a:r>
            <a:r>
              <a:rPr b="1" lang="en-US" sz="1000">
                <a:solidFill>
                  <a:srgbClr val="A9B7C6"/>
                </a:solidFill>
                <a:highlight>
                  <a:srgbClr val="2B2B2B"/>
                </a:highlight>
                <a:latin typeface="Courier New"/>
                <a:ea typeface="Courier New"/>
                <a:cs typeface="Courier New"/>
                <a:sym typeface="Courier New"/>
              </a:rPr>
              <a:t>: </a:t>
            </a:r>
            <a:r>
              <a:rPr b="1" lang="en-US" sz="1000">
                <a:solidFill>
                  <a:srgbClr val="6A8759"/>
                </a:solidFill>
                <a:highlight>
                  <a:srgbClr val="2B2B2B"/>
                </a:highlight>
                <a:latin typeface="Courier New"/>
                <a:ea typeface="Courier New"/>
                <a:cs typeface="Courier New"/>
                <a:sym typeface="Courier New"/>
              </a:rPr>
              <a:t>'Nguyen Van A'</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CC7832"/>
                </a:solidFill>
                <a:highlight>
                  <a:srgbClr val="2B2B2B"/>
                </a:highlight>
                <a:latin typeface="Courier New"/>
                <a:ea typeface="Courier New"/>
                <a:cs typeface="Courier New"/>
                <a:sym typeface="Courier New"/>
              </a:rPr>
              <a:t>           </a:t>
            </a:r>
            <a:r>
              <a:rPr b="1" lang="en-US" sz="1000">
                <a:solidFill>
                  <a:srgbClr val="9876AA"/>
                </a:solidFill>
                <a:highlight>
                  <a:srgbClr val="2B2B2B"/>
                </a:highlight>
                <a:latin typeface="Courier New"/>
                <a:ea typeface="Courier New"/>
                <a:cs typeface="Courier New"/>
                <a:sym typeface="Courier New"/>
              </a:rPr>
              <a:t>age</a:t>
            </a:r>
            <a:r>
              <a:rPr b="1" lang="en-US" sz="1000">
                <a:solidFill>
                  <a:srgbClr val="A9B7C6"/>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20</a:t>
            </a:r>
            <a:endParaRPr b="1" sz="1000">
              <a:solidFill>
                <a:srgbClr val="6897BB"/>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6897BB"/>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CC7832"/>
                </a:solidFill>
                <a:highlight>
                  <a:srgbClr val="2B2B2B"/>
                </a:highlight>
                <a:latin typeface="Courier New"/>
                <a:ea typeface="Courier New"/>
                <a:cs typeface="Courier New"/>
                <a:sym typeface="Courier New"/>
              </a:rPr>
              <a:t>       </a:t>
            </a:r>
            <a:r>
              <a:rPr b="1" lang="en-US" sz="1000">
                <a:solidFill>
                  <a:srgbClr val="9876AA"/>
                </a:solidFill>
                <a:highlight>
                  <a:srgbClr val="2B2B2B"/>
                </a:highlight>
                <a:latin typeface="Courier New"/>
                <a:ea typeface="Courier New"/>
                <a:cs typeface="Courier New"/>
                <a:sym typeface="Courier New"/>
              </a:rPr>
              <a:t>headers</a:t>
            </a:r>
            <a:r>
              <a:rPr b="1" lang="en-US" sz="1000">
                <a:solidFill>
                  <a:srgbClr val="A9B7C6"/>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6A8759"/>
                </a:solidFill>
                <a:highlight>
                  <a:srgbClr val="2B2B2B"/>
                </a:highlight>
                <a:latin typeface="Courier New"/>
                <a:ea typeface="Courier New"/>
                <a:cs typeface="Courier New"/>
                <a:sym typeface="Courier New"/>
              </a:rPr>
              <a:t>'Content-Type'</a:t>
            </a:r>
            <a:r>
              <a:rPr b="1" lang="en-US" sz="1000">
                <a:solidFill>
                  <a:srgbClr val="A9B7C6"/>
                </a:solidFill>
                <a:highlight>
                  <a:srgbClr val="2B2B2B"/>
                </a:highlight>
                <a:latin typeface="Courier New"/>
                <a:ea typeface="Courier New"/>
                <a:cs typeface="Courier New"/>
                <a:sym typeface="Courier New"/>
              </a:rPr>
              <a:t>: </a:t>
            </a:r>
            <a:r>
              <a:rPr b="1" lang="en-US" sz="1000">
                <a:solidFill>
                  <a:srgbClr val="6A8759"/>
                </a:solidFill>
                <a:highlight>
                  <a:srgbClr val="2B2B2B"/>
                </a:highlight>
                <a:latin typeface="Courier New"/>
                <a:ea typeface="Courier New"/>
                <a:cs typeface="Courier New"/>
                <a:sym typeface="Courier New"/>
              </a:rPr>
              <a:t>'application/json'</a:t>
            </a:r>
            <a:endParaRPr b="1" sz="1000">
              <a:solidFill>
                <a:srgbClr val="6A8759"/>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6A8759"/>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then</a:t>
            </a:r>
            <a:r>
              <a:rPr b="1" lang="en-US" sz="1000">
                <a:solidFill>
                  <a:srgbClr val="A9B7C6"/>
                </a:solidFill>
                <a:highlight>
                  <a:srgbClr val="2B2B2B"/>
                </a:highlight>
                <a:latin typeface="Courier New"/>
                <a:ea typeface="Courier New"/>
                <a:cs typeface="Courier New"/>
                <a:sym typeface="Courier New"/>
              </a:rPr>
              <a:t>(res=&gt;{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A9B7C6"/>
                </a:solidFill>
                <a:highlight>
                  <a:srgbClr val="2B2B2B"/>
                </a:highlight>
                <a:latin typeface="Courier New"/>
                <a:ea typeface="Courier New"/>
                <a:cs typeface="Courier New"/>
                <a:sym typeface="Courier New"/>
              </a:rPr>
              <a:t>   </a:t>
            </a:r>
            <a:r>
              <a:rPr b="1" lang="en-US" sz="1000">
                <a:solidFill>
                  <a:srgbClr val="CC7832"/>
                </a:solidFill>
                <a:highlight>
                  <a:srgbClr val="2B2B2B"/>
                </a:highlight>
                <a:latin typeface="Courier New"/>
                <a:ea typeface="Courier New"/>
                <a:cs typeface="Courier New"/>
                <a:sym typeface="Courier New"/>
              </a:rPr>
              <a:t>if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a:t>
            </a:r>
            <a:r>
              <a:rPr b="1" lang="en-US" sz="1000">
                <a:solidFill>
                  <a:srgbClr val="9876AA"/>
                </a:solidFill>
                <a:highlight>
                  <a:srgbClr val="2B2B2B"/>
                </a:highlight>
                <a:latin typeface="Courier New"/>
                <a:ea typeface="Courier New"/>
                <a:cs typeface="Courier New"/>
                <a:sym typeface="Courier New"/>
              </a:rPr>
              <a:t>ok</a:t>
            </a:r>
            <a:r>
              <a:rPr b="1" i="1" lang="en-US" sz="1000">
                <a:solidFill>
                  <a:srgbClr val="9876AA"/>
                </a:solidFill>
                <a:highlight>
                  <a:srgbClr val="2B2B2B"/>
                </a:highlight>
                <a:latin typeface="Courier New"/>
                <a:ea typeface="Courier New"/>
                <a:cs typeface="Courier New"/>
                <a:sym typeface="Courier New"/>
              </a:rPr>
              <a:t>) {</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CC7832"/>
                </a:solidFill>
                <a:highlight>
                  <a:srgbClr val="2B2B2B"/>
                </a:highlight>
                <a:latin typeface="Courier New"/>
                <a:ea typeface="Courier New"/>
                <a:cs typeface="Courier New"/>
                <a:sym typeface="Courier New"/>
              </a:rPr>
              <a:t>throw new </a:t>
            </a:r>
            <a:r>
              <a:rPr b="1" i="1" lang="en-US" sz="1000">
                <a:solidFill>
                  <a:srgbClr val="9876AA"/>
                </a:solidFill>
                <a:highlight>
                  <a:srgbClr val="2B2B2B"/>
                </a:highlight>
                <a:latin typeface="Courier New"/>
                <a:ea typeface="Courier New"/>
                <a:cs typeface="Courier New"/>
                <a:sym typeface="Courier New"/>
              </a:rPr>
              <a:t>Error(</a:t>
            </a:r>
            <a:r>
              <a:rPr b="1" lang="en-US" sz="1000">
                <a:solidFill>
                  <a:srgbClr val="6A8759"/>
                </a:solidFill>
                <a:highlight>
                  <a:srgbClr val="2B2B2B"/>
                </a:highlight>
                <a:latin typeface="Courier New"/>
                <a:ea typeface="Courier New"/>
                <a:cs typeface="Courier New"/>
                <a:sym typeface="Courier New"/>
              </a:rPr>
              <a:t>'Network response was not ok '</a:t>
            </a:r>
            <a:r>
              <a:rPr b="1" lang="en-US" sz="1000">
                <a:solidFill>
                  <a:srgbClr val="A9B7C6"/>
                </a:solidFill>
                <a:highlight>
                  <a:srgbClr val="2B2B2B"/>
                </a:highlight>
                <a:latin typeface="Courier New"/>
                <a:ea typeface="Courier New"/>
                <a:cs typeface="Courier New"/>
                <a:sym typeface="Courier New"/>
              </a:rPr>
              <a:t>+res.</a:t>
            </a:r>
            <a:r>
              <a:rPr b="1" lang="en-US" sz="1000">
                <a:solidFill>
                  <a:srgbClr val="9876AA"/>
                </a:solidFill>
                <a:highlight>
                  <a:srgbClr val="2B2B2B"/>
                </a:highlight>
                <a:latin typeface="Courier New"/>
                <a:ea typeface="Courier New"/>
                <a:cs typeface="Courier New"/>
                <a:sym typeface="Courier New"/>
              </a:rPr>
              <a:t>statusText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CC7832"/>
                </a:solidFill>
                <a:highlight>
                  <a:srgbClr val="2B2B2B"/>
                </a:highlight>
                <a:latin typeface="Courier New"/>
                <a:ea typeface="Courier New"/>
                <a:cs typeface="Courier New"/>
                <a:sym typeface="Courier New"/>
              </a:rPr>
              <a:t>if </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res.</a:t>
            </a:r>
            <a:r>
              <a:rPr b="1" lang="en-US" sz="1000">
                <a:solidFill>
                  <a:srgbClr val="9876AA"/>
                </a:solidFill>
                <a:highlight>
                  <a:srgbClr val="2B2B2B"/>
                </a:highlight>
                <a:latin typeface="Courier New"/>
                <a:ea typeface="Courier New"/>
                <a:cs typeface="Courier New"/>
                <a:sym typeface="Courier New"/>
              </a:rPr>
              <a:t>status </a:t>
            </a:r>
            <a:r>
              <a:rPr b="1" lang="en-US" sz="1000">
                <a:solidFill>
                  <a:srgbClr val="A9B7C6"/>
                </a:solidFill>
                <a:highlight>
                  <a:srgbClr val="2B2B2B"/>
                </a:highlight>
                <a:latin typeface="Courier New"/>
                <a:ea typeface="Courier New"/>
                <a:cs typeface="Courier New"/>
                <a:sym typeface="Courier New"/>
              </a:rPr>
              <a:t>== </a:t>
            </a:r>
            <a:r>
              <a:rPr b="1" lang="en-US" sz="1000">
                <a:solidFill>
                  <a:srgbClr val="6897BB"/>
                </a:solidFill>
                <a:highlight>
                  <a:srgbClr val="2B2B2B"/>
                </a:highlight>
                <a:latin typeface="Courier New"/>
                <a:ea typeface="Courier New"/>
                <a:cs typeface="Courier New"/>
                <a:sym typeface="Courier New"/>
              </a:rPr>
              <a:t>200</a:t>
            </a:r>
            <a:r>
              <a:rPr b="1" i="1" lang="en-US" sz="1000">
                <a:solidFill>
                  <a:srgbClr val="9876AA"/>
                </a:solidFill>
                <a:highlight>
                  <a:srgbClr val="2B2B2B"/>
                </a:highlight>
                <a:latin typeface="Courier New"/>
                <a:ea typeface="Courier New"/>
                <a:cs typeface="Courier New"/>
                <a:sym typeface="Courier New"/>
              </a:rPr>
              <a:t>) {</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i="1" lang="en-US" sz="1000">
                <a:solidFill>
                  <a:srgbClr val="9876AA"/>
                </a:solidFill>
                <a:highlight>
                  <a:srgbClr val="2B2B2B"/>
                </a:highlight>
                <a:latin typeface="Courier New"/>
                <a:ea typeface="Courier New"/>
                <a:cs typeface="Courier New"/>
                <a:sym typeface="Courier New"/>
              </a:rPr>
              <a:t>       </a:t>
            </a:r>
            <a:r>
              <a:rPr b="1" lang="en-US" sz="1000">
                <a:solidFill>
                  <a:srgbClr val="CC7832"/>
                </a:solidFill>
                <a:highlight>
                  <a:srgbClr val="2B2B2B"/>
                </a:highlight>
                <a:latin typeface="Courier New"/>
                <a:ea typeface="Courier New"/>
                <a:cs typeface="Courier New"/>
                <a:sym typeface="Courier New"/>
              </a:rPr>
              <a:t>return </a:t>
            </a:r>
            <a:r>
              <a:rPr b="1" lang="en-US" sz="1000">
                <a:solidFill>
                  <a:srgbClr val="A9B7C6"/>
                </a:solidFill>
                <a:highlight>
                  <a:srgbClr val="2B2B2B"/>
                </a:highlight>
                <a:latin typeface="Courier New"/>
                <a:ea typeface="Courier New"/>
                <a:cs typeface="Courier New"/>
                <a:sym typeface="Courier New"/>
              </a:rPr>
              <a:t>res.</a:t>
            </a:r>
            <a:r>
              <a:rPr b="1" lang="en-US" sz="1000">
                <a:solidFill>
                  <a:srgbClr val="FFC66D"/>
                </a:solidFill>
                <a:highlight>
                  <a:srgbClr val="2B2B2B"/>
                </a:highlight>
                <a:latin typeface="Courier New"/>
                <a:ea typeface="Courier New"/>
                <a:cs typeface="Courier New"/>
                <a:sym typeface="Courier New"/>
              </a:rPr>
              <a:t>json</a:t>
            </a:r>
            <a:r>
              <a:rPr b="1" lang="en-US" sz="1000">
                <a:solidFill>
                  <a:srgbClr val="A9B7C6"/>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CC7832"/>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a:t>
            </a:r>
            <a:endParaRPr b="1" i="1" sz="1000">
              <a:solidFill>
                <a:srgbClr val="9876AA"/>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then</a:t>
            </a:r>
            <a:r>
              <a:rPr b="1" lang="en-US" sz="1000">
                <a:solidFill>
                  <a:srgbClr val="A9B7C6"/>
                </a:solidFill>
                <a:highlight>
                  <a:srgbClr val="2B2B2B"/>
                </a:highlight>
                <a:latin typeface="Courier New"/>
                <a:ea typeface="Courier New"/>
                <a:cs typeface="Courier New"/>
                <a:sym typeface="Courier New"/>
              </a:rPr>
              <a:t>(</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json</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=&gt;{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A9B7C6"/>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json</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catch</a:t>
            </a:r>
            <a:r>
              <a:rPr b="1" lang="en-US" sz="1000">
                <a:solidFill>
                  <a:srgbClr val="A9B7C6"/>
                </a:solidFill>
                <a:highlight>
                  <a:srgbClr val="2B2B2B"/>
                </a:highlight>
                <a:latin typeface="Courier New"/>
                <a:ea typeface="Courier New"/>
                <a:cs typeface="Courier New"/>
                <a:sym typeface="Courier New"/>
              </a:rPr>
              <a:t>(err=&gt;{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A9B7C6"/>
                </a:solidFill>
                <a:highlight>
                  <a:srgbClr val="2B2B2B"/>
                </a:highlight>
                <a:latin typeface="Courier New"/>
                <a:ea typeface="Courier New"/>
                <a:cs typeface="Courier New"/>
                <a:sym typeface="Courier New"/>
              </a:rPr>
              <a:t>   </a:t>
            </a:r>
            <a:r>
              <a:rPr b="1" i="1" lang="en-US" sz="1000">
                <a:solidFill>
                  <a:srgbClr val="9876AA"/>
                </a:solidFill>
                <a:highlight>
                  <a:srgbClr val="2B2B2B"/>
                </a:highlight>
                <a:latin typeface="Courier New"/>
                <a:ea typeface="Courier New"/>
                <a:cs typeface="Courier New"/>
                <a:sym typeface="Courier New"/>
              </a:rPr>
              <a:t>console</a:t>
            </a:r>
            <a:r>
              <a:rPr b="1" lang="en-US" sz="1000">
                <a:solidFill>
                  <a:srgbClr val="A9B7C6"/>
                </a:solidFill>
                <a:highlight>
                  <a:srgbClr val="2B2B2B"/>
                </a:highlight>
                <a:latin typeface="Courier New"/>
                <a:ea typeface="Courier New"/>
                <a:cs typeface="Courier New"/>
                <a:sym typeface="Courier New"/>
              </a:rPr>
              <a:t>.</a:t>
            </a:r>
            <a:r>
              <a:rPr b="1" lang="en-US" sz="1000">
                <a:solidFill>
                  <a:srgbClr val="FFC66D"/>
                </a:solidFill>
                <a:highlight>
                  <a:srgbClr val="2B2B2B"/>
                </a:highlight>
                <a:latin typeface="Courier New"/>
                <a:ea typeface="Courier New"/>
                <a:cs typeface="Courier New"/>
                <a:sym typeface="Courier New"/>
              </a:rPr>
              <a:t>log</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A9B7C6"/>
                </a:solidFill>
                <a:highlight>
                  <a:srgbClr val="2B2B2B"/>
                </a:highlight>
                <a:latin typeface="Courier New"/>
                <a:ea typeface="Courier New"/>
                <a:cs typeface="Courier New"/>
                <a:sym typeface="Courier New"/>
              </a:rPr>
              <a:t>err</a:t>
            </a:r>
            <a:r>
              <a:rPr b="1" i="1" lang="en-US" sz="1000">
                <a:solidFill>
                  <a:srgbClr val="9876AA"/>
                </a:solidFill>
                <a:highlight>
                  <a:srgbClr val="2B2B2B"/>
                </a:highlight>
                <a:latin typeface="Courier New"/>
                <a:ea typeface="Courier New"/>
                <a:cs typeface="Courier New"/>
                <a:sym typeface="Courier New"/>
              </a:rPr>
              <a:t>)</a:t>
            </a:r>
            <a:r>
              <a:rPr b="1" lang="en-US" sz="1000">
                <a:solidFill>
                  <a:srgbClr val="CC7832"/>
                </a:solidFill>
                <a:highlight>
                  <a:srgbClr val="2B2B2B"/>
                </a:highlight>
                <a:latin typeface="Courier New"/>
                <a:ea typeface="Courier New"/>
                <a:cs typeface="Courier New"/>
                <a:sym typeface="Courier New"/>
              </a:rPr>
              <a:t>;</a:t>
            </a:r>
            <a:endParaRPr b="1" sz="1000">
              <a:solidFill>
                <a:srgbClr val="CC7832"/>
              </a:solidFill>
              <a:highlight>
                <a:srgbClr val="2B2B2B"/>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sz="1000">
                <a:solidFill>
                  <a:srgbClr val="A9B7C6"/>
                </a:solidFill>
                <a:highlight>
                  <a:srgbClr val="2B2B2B"/>
                </a:highlight>
                <a:latin typeface="Courier New"/>
                <a:ea typeface="Courier New"/>
                <a:cs typeface="Courier New"/>
                <a:sym typeface="Courier New"/>
              </a:rPr>
              <a:t>})</a:t>
            </a:r>
            <a:endParaRPr b="1" sz="1000">
              <a:solidFill>
                <a:srgbClr val="A9B7C6"/>
              </a:solidFill>
              <a:highlight>
                <a:srgbClr val="2B2B2B"/>
              </a:highlight>
              <a:latin typeface="Courier New"/>
              <a:ea typeface="Courier New"/>
              <a:cs typeface="Courier New"/>
              <a:sym typeface="Courier New"/>
            </a:endParaRPr>
          </a:p>
          <a:p>
            <a:pPr indent="0" lvl="0" marL="0" rtl="0" algn="l">
              <a:spcBef>
                <a:spcPts val="0"/>
              </a:spcBef>
              <a:spcAft>
                <a:spcPts val="0"/>
              </a:spcAft>
              <a:buNone/>
            </a:pPr>
            <a:r>
              <a:t/>
            </a:r>
            <a:endParaRPr b="1" sz="1000">
              <a:latin typeface="Calibri"/>
              <a:ea typeface="Calibri"/>
              <a:cs typeface="Calibri"/>
              <a:sym typeface="Calibri"/>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g119f4f681e6_0_229"/>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697" name="Google Shape;697;g119f4f681e6_0_229"/>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698" name="Google Shape;698;g119f4f681e6_0_229"/>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699" name="Google Shape;699;g119f4f681e6_0_229"/>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700" name="Google Shape;700;g119f4f681e6_0_229"/>
          <p:cNvSpPr txBox="1"/>
          <p:nvPr/>
        </p:nvSpPr>
        <p:spPr>
          <a:xfrm flipH="1">
            <a:off x="3090325" y="127125"/>
            <a:ext cx="57903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Demo</a:t>
            </a:r>
            <a:endParaRPr b="0" i="0" sz="1400" u="none" cap="none" strike="noStrike">
              <a:solidFill>
                <a:srgbClr val="000000"/>
              </a:solidFill>
              <a:latin typeface="Arial"/>
              <a:ea typeface="Arial"/>
              <a:cs typeface="Arial"/>
              <a:sym typeface="Arial"/>
            </a:endParaRPr>
          </a:p>
        </p:txBody>
      </p:sp>
      <p:sp>
        <p:nvSpPr>
          <p:cNvPr id="701" name="Google Shape;701;g119f4f681e6_0_229"/>
          <p:cNvSpPr txBox="1"/>
          <p:nvPr/>
        </p:nvSpPr>
        <p:spPr>
          <a:xfrm>
            <a:off x="446800" y="1143000"/>
            <a:ext cx="35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702" name="Google Shape;702;g119f4f681e6_0_229"/>
          <p:cNvSpPr txBox="1"/>
          <p:nvPr/>
        </p:nvSpPr>
        <p:spPr>
          <a:xfrm>
            <a:off x="1009150" y="1795625"/>
            <a:ext cx="7455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latin typeface="Calibri"/>
                <a:ea typeface="Calibri"/>
                <a:cs typeface="Calibri"/>
                <a:sym typeface="Calibri"/>
              </a:rPr>
              <a:t>Giáo viên demo về fetch cho học viên</a:t>
            </a:r>
            <a:endParaRPr sz="2400">
              <a:latin typeface="Calibri"/>
              <a:ea typeface="Calibri"/>
              <a:cs typeface="Calibri"/>
              <a:sym typeface="Calibri"/>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 name="Shape 706"/>
        <p:cNvGrpSpPr/>
        <p:nvPr/>
      </p:nvGrpSpPr>
      <p:grpSpPr>
        <a:xfrm>
          <a:off x="0" y="0"/>
          <a:ext cx="0" cy="0"/>
          <a:chOff x="0" y="0"/>
          <a:chExt cx="0" cy="0"/>
        </a:xfrm>
      </p:grpSpPr>
      <p:sp>
        <p:nvSpPr>
          <p:cNvPr id="707" name="Google Shape;707;p91"/>
          <p:cNvSpPr txBox="1"/>
          <p:nvPr>
            <p:ph idx="1" type="subTitle"/>
          </p:nvPr>
        </p:nvSpPr>
        <p:spPr>
          <a:xfrm>
            <a:off x="304800" y="6248400"/>
            <a:ext cx="5867400" cy="486206"/>
          </a:xfrm>
          <a:prstGeom prst="rect">
            <a:avLst/>
          </a:prstGeom>
          <a:noFill/>
          <a:ln>
            <a:noFill/>
          </a:ln>
        </p:spPr>
        <p:txBody>
          <a:bodyPr anchorCtr="0" anchor="t" bIns="45700" lIns="91425" spcFirstLastPara="1" rIns="91425" wrap="square" tIns="45700">
            <a:normAutofit fontScale="32500" lnSpcReduction="200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708" name="Google Shape;708;p91"/>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4"/>
              </a:srgbClr>
            </a:outerShdw>
          </a:effectLst>
        </p:spPr>
      </p:cxnSp>
      <p:sp>
        <p:nvSpPr>
          <p:cNvPr id="709" name="Google Shape;709;p91"/>
          <p:cNvSpPr txBox="1"/>
          <p:nvPr>
            <p:ph type="ctrTitle"/>
          </p:nvPr>
        </p:nvSpPr>
        <p:spPr>
          <a:xfrm>
            <a:off x="381000" y="762000"/>
            <a:ext cx="8382000" cy="35814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003999"/>
              </a:buClr>
              <a:buSzPts val="4400"/>
              <a:buFont typeface="Calibri"/>
              <a:buNone/>
            </a:pPr>
            <a:br>
              <a:rPr lang="en-US">
                <a:solidFill>
                  <a:srgbClr val="003999"/>
                </a:solidFill>
              </a:rPr>
            </a:br>
            <a:endParaRPr sz="4200">
              <a:solidFill>
                <a:schemeClr val="dk2"/>
              </a:solidFill>
              <a:latin typeface="Calibri"/>
              <a:ea typeface="Calibri"/>
              <a:cs typeface="Calibri"/>
              <a:sym typeface="Calibri"/>
            </a:endParaRPr>
          </a:p>
        </p:txBody>
      </p:sp>
      <p:pic>
        <p:nvPicPr>
          <p:cNvPr id="710" name="Google Shape;710;p91"/>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711" name="Google Shape;711;p91"/>
          <p:cNvSpPr/>
          <p:nvPr/>
        </p:nvSpPr>
        <p:spPr>
          <a:xfrm>
            <a:off x="0" y="533400"/>
            <a:ext cx="9144000" cy="45719"/>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712" name="Google Shape;712;p91"/>
          <p:cNvPicPr preferRelativeResize="0"/>
          <p:nvPr/>
        </p:nvPicPr>
        <p:blipFill rotWithShape="1">
          <a:blip r:embed="rId4">
            <a:alphaModFix/>
          </a:blip>
          <a:srcRect b="0" l="0" r="0" t="0"/>
          <a:stretch/>
        </p:blipFill>
        <p:spPr>
          <a:xfrm>
            <a:off x="1309686" y="762000"/>
            <a:ext cx="6829425" cy="4848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g1180ca0bbf9_0_20"/>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138" name="Google Shape;138;g1180ca0bbf9_0_20"/>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sp>
        <p:nvSpPr>
          <p:cNvPr id="139" name="Google Shape;139;g1180ca0bbf9_0_20"/>
          <p:cNvSpPr txBox="1"/>
          <p:nvPr>
            <p:ph type="ctrTitle"/>
          </p:nvPr>
        </p:nvSpPr>
        <p:spPr>
          <a:xfrm>
            <a:off x="381000" y="762000"/>
            <a:ext cx="8382000" cy="35814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003999"/>
              </a:buClr>
              <a:buSzPts val="4400"/>
              <a:buFont typeface="Calibri"/>
              <a:buNone/>
            </a:pPr>
            <a:br>
              <a:rPr lang="en-US">
                <a:solidFill>
                  <a:srgbClr val="003999"/>
                </a:solidFill>
              </a:rPr>
            </a:br>
            <a:endParaRPr sz="4200">
              <a:solidFill>
                <a:schemeClr val="dk2"/>
              </a:solidFill>
              <a:latin typeface="Calibri"/>
              <a:ea typeface="Calibri"/>
              <a:cs typeface="Calibri"/>
              <a:sym typeface="Calibri"/>
            </a:endParaRPr>
          </a:p>
        </p:txBody>
      </p:sp>
      <p:pic>
        <p:nvPicPr>
          <p:cNvPr id="140" name="Google Shape;140;g1180ca0bbf9_0_20"/>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141" name="Google Shape;141;g1180ca0bbf9_0_20"/>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2" name="Google Shape;142;g1180ca0bbf9_0_20"/>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CALLBACK HELL</a:t>
            </a:r>
            <a:endParaRPr b="0" i="0" sz="1400" u="none" cap="none" strike="noStrike">
              <a:solidFill>
                <a:srgbClr val="000000"/>
              </a:solidFill>
              <a:latin typeface="Arial"/>
              <a:ea typeface="Arial"/>
              <a:cs typeface="Arial"/>
              <a:sym typeface="Arial"/>
            </a:endParaRPr>
          </a:p>
        </p:txBody>
      </p:sp>
      <p:sp>
        <p:nvSpPr>
          <p:cNvPr id="143" name="Google Shape;143;g1180ca0bbf9_0_20"/>
          <p:cNvSpPr txBox="1"/>
          <p:nvPr/>
        </p:nvSpPr>
        <p:spPr>
          <a:xfrm>
            <a:off x="342900" y="762010"/>
            <a:ext cx="8458200" cy="1939500"/>
          </a:xfrm>
          <a:prstGeom prst="rect">
            <a:avLst/>
          </a:prstGeom>
          <a:noFill/>
          <a:ln>
            <a:noFill/>
          </a:ln>
        </p:spPr>
        <p:txBody>
          <a:bodyPr anchorCtr="0" anchor="t" bIns="45700" lIns="91425" spcFirstLastPara="1" rIns="91425" wrap="square" tIns="45700">
            <a:spAutoFit/>
          </a:bodyPr>
          <a:lstStyle/>
          <a:p>
            <a:pPr indent="-368300" lvl="0" marL="342900" marR="0" rtl="0" algn="l">
              <a:lnSpc>
                <a:spcPct val="100000"/>
              </a:lnSpc>
              <a:spcBef>
                <a:spcPts val="0"/>
              </a:spcBef>
              <a:spcAft>
                <a:spcPts val="0"/>
              </a:spcAft>
              <a:buClr>
                <a:schemeClr val="dk1"/>
              </a:buClr>
              <a:buSzPts val="2400"/>
              <a:buFont typeface="Calibri"/>
              <a:buChar char="•"/>
            </a:pPr>
            <a:r>
              <a:rPr lang="en-US" sz="2400">
                <a:solidFill>
                  <a:schemeClr val="dk1"/>
                </a:solidFill>
                <a:latin typeface="Calibri"/>
                <a:ea typeface="Calibri"/>
                <a:cs typeface="Calibri"/>
                <a:sym typeface="Calibri"/>
              </a:rPr>
              <a:t>Khi có quá nhiều các callback function lồng nhau, sẽ xuất hiện một vấn đề được gọi là “callback hell” hay “pyramid of doom” (kim tự tháp chết chóc)</a:t>
            </a:r>
            <a:endParaRPr sz="2400">
              <a:solidFill>
                <a:schemeClr val="dk1"/>
              </a:solidFill>
              <a:latin typeface="Calibri"/>
              <a:ea typeface="Calibri"/>
              <a:cs typeface="Calibri"/>
              <a:sym typeface="Calibri"/>
            </a:endParaRPr>
          </a:p>
          <a:p>
            <a:pPr indent="-368300" lvl="0" marL="342900" marR="0" rtl="0" algn="l">
              <a:lnSpc>
                <a:spcPct val="100000"/>
              </a:lnSpc>
              <a:spcBef>
                <a:spcPts val="0"/>
              </a:spcBef>
              <a:spcAft>
                <a:spcPts val="0"/>
              </a:spcAft>
              <a:buClr>
                <a:schemeClr val="dk1"/>
              </a:buClr>
              <a:buSzPts val="2400"/>
              <a:buFont typeface="Calibri"/>
              <a:buChar char="•"/>
            </a:pPr>
            <a:r>
              <a:rPr lang="en-US" sz="2400">
                <a:solidFill>
                  <a:schemeClr val="dk1"/>
                </a:solidFill>
                <a:latin typeface="Calibri"/>
                <a:ea typeface="Calibri"/>
                <a:cs typeface="Calibri"/>
                <a:sym typeface="Calibri"/>
              </a:rPr>
              <a:t>Vì có quá nhiều callback function lồng nhau, đoạn code trở nên rối và khó bảo trì hơn</a:t>
            </a:r>
            <a:endParaRPr sz="2400">
              <a:solidFill>
                <a:schemeClr val="dk1"/>
              </a:solidFill>
              <a:latin typeface="Calibri"/>
              <a:ea typeface="Calibri"/>
              <a:cs typeface="Calibri"/>
              <a:sym typeface="Calibri"/>
            </a:endParaRPr>
          </a:p>
        </p:txBody>
      </p:sp>
      <p:pic>
        <p:nvPicPr>
          <p:cNvPr descr="The pyramid of doom : r/ProgrammerHumor" id="144" name="Google Shape;144;g1180ca0bbf9_0_20"/>
          <p:cNvPicPr preferRelativeResize="0"/>
          <p:nvPr/>
        </p:nvPicPr>
        <p:blipFill>
          <a:blip r:embed="rId4">
            <a:alphaModFix/>
          </a:blip>
          <a:stretch>
            <a:fillRect/>
          </a:stretch>
        </p:blipFill>
        <p:spPr>
          <a:xfrm>
            <a:off x="1899900" y="2735625"/>
            <a:ext cx="5898768" cy="3326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g119f4f681e6_0_0"/>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150" name="Google Shape;150;g119f4f681e6_0_0"/>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pic>
        <p:nvPicPr>
          <p:cNvPr id="151" name="Google Shape;151;g119f4f681e6_0_0"/>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152" name="Google Shape;152;g119f4f681e6_0_0"/>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3" name="Google Shape;153;g119f4f681e6_0_0"/>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CALLBACK HELL</a:t>
            </a:r>
            <a:endParaRPr b="0" i="0" sz="1400" u="none" cap="none" strike="noStrike">
              <a:solidFill>
                <a:srgbClr val="000000"/>
              </a:solidFill>
              <a:latin typeface="Arial"/>
              <a:ea typeface="Arial"/>
              <a:cs typeface="Arial"/>
              <a:sym typeface="Arial"/>
            </a:endParaRPr>
          </a:p>
        </p:txBody>
      </p:sp>
      <p:pic>
        <p:nvPicPr>
          <p:cNvPr id="154" name="Google Shape;154;g119f4f681e6_0_0"/>
          <p:cNvPicPr preferRelativeResize="0"/>
          <p:nvPr/>
        </p:nvPicPr>
        <p:blipFill>
          <a:blip r:embed="rId4">
            <a:alphaModFix/>
          </a:blip>
          <a:stretch>
            <a:fillRect/>
          </a:stretch>
        </p:blipFill>
        <p:spPr>
          <a:xfrm>
            <a:off x="725275" y="922200"/>
            <a:ext cx="7593950" cy="4830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1180ca0bbf9_0_34"/>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160" name="Google Shape;160;g1180ca0bbf9_0_34"/>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sp>
        <p:nvSpPr>
          <p:cNvPr id="161" name="Google Shape;161;g1180ca0bbf9_0_34"/>
          <p:cNvSpPr txBox="1"/>
          <p:nvPr>
            <p:ph type="ctrTitle"/>
          </p:nvPr>
        </p:nvSpPr>
        <p:spPr>
          <a:xfrm>
            <a:off x="381000" y="762000"/>
            <a:ext cx="8382000" cy="35814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003999"/>
              </a:buClr>
              <a:buSzPts val="4400"/>
              <a:buFont typeface="Calibri"/>
              <a:buNone/>
            </a:pPr>
            <a:br>
              <a:rPr lang="en-US">
                <a:solidFill>
                  <a:srgbClr val="003999"/>
                </a:solidFill>
              </a:rPr>
            </a:br>
            <a:endParaRPr sz="4200">
              <a:solidFill>
                <a:schemeClr val="dk2"/>
              </a:solidFill>
              <a:latin typeface="Calibri"/>
              <a:ea typeface="Calibri"/>
              <a:cs typeface="Calibri"/>
              <a:sym typeface="Calibri"/>
            </a:endParaRPr>
          </a:p>
        </p:txBody>
      </p:sp>
      <p:pic>
        <p:nvPicPr>
          <p:cNvPr id="162" name="Google Shape;162;g1180ca0bbf9_0_34"/>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163" name="Google Shape;163;g1180ca0bbf9_0_34"/>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4" name="Google Shape;164;g1180ca0bbf9_0_34"/>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VÍ DỤ </a:t>
            </a:r>
            <a:r>
              <a:rPr b="1" lang="en-US" sz="2800">
                <a:solidFill>
                  <a:schemeClr val="dk2"/>
                </a:solidFill>
              </a:rPr>
              <a:t>CALLBACK HELL</a:t>
            </a:r>
            <a:endParaRPr b="0" i="0" sz="1400" u="none" cap="none" strike="noStrike">
              <a:solidFill>
                <a:srgbClr val="000000"/>
              </a:solidFill>
              <a:latin typeface="Arial"/>
              <a:ea typeface="Arial"/>
              <a:cs typeface="Arial"/>
              <a:sym typeface="Arial"/>
            </a:endParaRPr>
          </a:p>
        </p:txBody>
      </p:sp>
      <p:sp>
        <p:nvSpPr>
          <p:cNvPr id="165" name="Google Shape;165;g1180ca0bbf9_0_34"/>
          <p:cNvSpPr txBox="1"/>
          <p:nvPr/>
        </p:nvSpPr>
        <p:spPr>
          <a:xfrm>
            <a:off x="957450" y="1163350"/>
            <a:ext cx="7229100" cy="44196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43478"/>
              </a:lnSpc>
              <a:spcBef>
                <a:spcPts val="0"/>
              </a:spcBef>
              <a:spcAft>
                <a:spcPts val="0"/>
              </a:spcAft>
              <a:buNone/>
            </a:pPr>
            <a:r>
              <a:rPr b="1" lang="en-US">
                <a:solidFill>
                  <a:srgbClr val="C678DD"/>
                </a:solidFill>
                <a:highlight>
                  <a:srgbClr val="18222D"/>
                </a:highlight>
                <a:latin typeface="Courier New"/>
                <a:ea typeface="Courier New"/>
                <a:cs typeface="Courier New"/>
                <a:sym typeface="Courier New"/>
              </a:rPr>
              <a:t>let</a:t>
            </a:r>
            <a:r>
              <a:rPr b="1" lang="en-US">
                <a:solidFill>
                  <a:srgbClr val="ABB2BF"/>
                </a:solidFill>
                <a:highlight>
                  <a:srgbClr val="18222D"/>
                </a:highlight>
                <a:latin typeface="Courier New"/>
                <a:ea typeface="Courier New"/>
                <a:cs typeface="Courier New"/>
                <a:sym typeface="Courier New"/>
              </a:rPr>
              <a:t> </a:t>
            </a:r>
            <a:r>
              <a:rPr b="1" lang="en-US">
                <a:solidFill>
                  <a:srgbClr val="E06C75"/>
                </a:solidFill>
                <a:highlight>
                  <a:srgbClr val="18222D"/>
                </a:highlight>
                <a:latin typeface="Courier New"/>
                <a:ea typeface="Courier New"/>
                <a:cs typeface="Courier New"/>
                <a:sym typeface="Courier New"/>
              </a:rPr>
              <a:t>num</a:t>
            </a:r>
            <a:r>
              <a:rPr b="1" lang="en-US">
                <a:solidFill>
                  <a:srgbClr val="ABB2BF"/>
                </a:solidFill>
                <a:highlight>
                  <a:srgbClr val="18222D"/>
                </a:highlight>
                <a:latin typeface="Courier New"/>
                <a:ea typeface="Courier New"/>
                <a:cs typeface="Courier New"/>
                <a:sym typeface="Courier New"/>
              </a:rPr>
              <a:t> </a:t>
            </a:r>
            <a:r>
              <a:rPr b="1" lang="en-US">
                <a:solidFill>
                  <a:srgbClr val="56B6C2"/>
                </a:solidFill>
                <a:highlight>
                  <a:srgbClr val="18222D"/>
                </a:highlight>
                <a:latin typeface="Courier New"/>
                <a:ea typeface="Courier New"/>
                <a:cs typeface="Courier New"/>
                <a:sym typeface="Courier New"/>
              </a:rPr>
              <a:t>=</a:t>
            </a:r>
            <a:r>
              <a:rPr b="1" lang="en-US">
                <a:solidFill>
                  <a:srgbClr val="ABB2BF"/>
                </a:solidFill>
                <a:highlight>
                  <a:srgbClr val="18222D"/>
                </a:highlight>
                <a:latin typeface="Courier New"/>
                <a:ea typeface="Courier New"/>
                <a:cs typeface="Courier New"/>
                <a:sym typeface="Courier New"/>
              </a:rPr>
              <a:t> </a:t>
            </a:r>
            <a:r>
              <a:rPr b="1" lang="en-US">
                <a:solidFill>
                  <a:srgbClr val="D19A66"/>
                </a:solidFill>
                <a:highlight>
                  <a:srgbClr val="18222D"/>
                </a:highlight>
                <a:latin typeface="Courier New"/>
                <a:ea typeface="Courier New"/>
                <a:cs typeface="Courier New"/>
                <a:sym typeface="Courier New"/>
              </a:rPr>
              <a:t>0</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56B6C2"/>
                </a:solidFill>
                <a:highlight>
                  <a:srgbClr val="18222D"/>
                </a:highlight>
                <a:latin typeface="Courier New"/>
                <a:ea typeface="Courier New"/>
                <a:cs typeface="Courier New"/>
                <a:sym typeface="Courier New"/>
              </a:rPr>
              <a:t>setTimeout</a:t>
            </a:r>
            <a:r>
              <a:rPr b="1" lang="en-US">
                <a:solidFill>
                  <a:srgbClr val="ABB2BF"/>
                </a:solidFill>
                <a:highlight>
                  <a:srgbClr val="18222D"/>
                </a:highlight>
                <a:latin typeface="Courier New"/>
                <a:ea typeface="Courier New"/>
                <a:cs typeface="Courier New"/>
                <a:sym typeface="Courier New"/>
              </a:rPr>
              <a:t>(()</a:t>
            </a:r>
            <a:r>
              <a:rPr b="1" lang="en-US">
                <a:solidFill>
                  <a:srgbClr val="C678DD"/>
                </a:solidFill>
                <a:highlight>
                  <a:srgbClr val="18222D"/>
                </a:highlight>
                <a:latin typeface="Courier New"/>
                <a:ea typeface="Courier New"/>
                <a:cs typeface="Courier New"/>
                <a:sym typeface="Courier New"/>
              </a:rPr>
              <a:t>=&gt;</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E06C75"/>
                </a:solidFill>
                <a:highlight>
                  <a:srgbClr val="18222D"/>
                </a:highlight>
                <a:latin typeface="Courier New"/>
                <a:ea typeface="Courier New"/>
                <a:cs typeface="Courier New"/>
                <a:sym typeface="Courier New"/>
              </a:rPr>
              <a:t>num</a:t>
            </a:r>
            <a:r>
              <a:rPr b="1" lang="en-US">
                <a:solidFill>
                  <a:srgbClr val="C678DD"/>
                </a:solidFill>
                <a:highlight>
                  <a:srgbClr val="18222D"/>
                </a:highlight>
                <a:latin typeface="Courier New"/>
                <a:ea typeface="Courier New"/>
                <a:cs typeface="Courier New"/>
                <a:sym typeface="Courier New"/>
              </a:rPr>
              <a:t>+=</a:t>
            </a:r>
            <a:r>
              <a:rPr b="1" lang="en-US">
                <a:solidFill>
                  <a:srgbClr val="D19A66"/>
                </a:solidFill>
                <a:highlight>
                  <a:srgbClr val="18222D"/>
                </a:highlight>
                <a:latin typeface="Courier New"/>
                <a:ea typeface="Courier New"/>
                <a:cs typeface="Courier New"/>
                <a:sym typeface="Courier New"/>
              </a:rPr>
              <a:t>10</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56B6C2"/>
                </a:solidFill>
                <a:highlight>
                  <a:srgbClr val="18222D"/>
                </a:highlight>
                <a:latin typeface="Courier New"/>
                <a:ea typeface="Courier New"/>
                <a:cs typeface="Courier New"/>
                <a:sym typeface="Courier New"/>
              </a:rPr>
              <a:t>setTimeout</a:t>
            </a:r>
            <a:r>
              <a:rPr b="1" lang="en-US">
                <a:solidFill>
                  <a:srgbClr val="ABB2BF"/>
                </a:solidFill>
                <a:highlight>
                  <a:srgbClr val="18222D"/>
                </a:highlight>
                <a:latin typeface="Courier New"/>
                <a:ea typeface="Courier New"/>
                <a:cs typeface="Courier New"/>
                <a:sym typeface="Courier New"/>
              </a:rPr>
              <a:t>(()</a:t>
            </a:r>
            <a:r>
              <a:rPr b="1" lang="en-US">
                <a:solidFill>
                  <a:srgbClr val="C678DD"/>
                </a:solidFill>
                <a:highlight>
                  <a:srgbClr val="18222D"/>
                </a:highlight>
                <a:latin typeface="Courier New"/>
                <a:ea typeface="Courier New"/>
                <a:cs typeface="Courier New"/>
                <a:sym typeface="Courier New"/>
              </a:rPr>
              <a:t>=&gt;</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E06C75"/>
                </a:solidFill>
                <a:highlight>
                  <a:srgbClr val="18222D"/>
                </a:highlight>
                <a:latin typeface="Courier New"/>
                <a:ea typeface="Courier New"/>
                <a:cs typeface="Courier New"/>
                <a:sym typeface="Courier New"/>
              </a:rPr>
              <a:t>num</a:t>
            </a:r>
            <a:r>
              <a:rPr b="1" lang="en-US">
                <a:solidFill>
                  <a:srgbClr val="C678DD"/>
                </a:solidFill>
                <a:highlight>
                  <a:srgbClr val="18222D"/>
                </a:highlight>
                <a:latin typeface="Courier New"/>
                <a:ea typeface="Courier New"/>
                <a:cs typeface="Courier New"/>
                <a:sym typeface="Courier New"/>
              </a:rPr>
              <a:t>+=</a:t>
            </a:r>
            <a:r>
              <a:rPr b="1" lang="en-US">
                <a:solidFill>
                  <a:srgbClr val="D19A66"/>
                </a:solidFill>
                <a:highlight>
                  <a:srgbClr val="18222D"/>
                </a:highlight>
                <a:latin typeface="Courier New"/>
                <a:ea typeface="Courier New"/>
                <a:cs typeface="Courier New"/>
                <a:sym typeface="Courier New"/>
              </a:rPr>
              <a:t>15</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56B6C2"/>
                </a:solidFill>
                <a:highlight>
                  <a:srgbClr val="18222D"/>
                </a:highlight>
                <a:latin typeface="Courier New"/>
                <a:ea typeface="Courier New"/>
                <a:cs typeface="Courier New"/>
                <a:sym typeface="Courier New"/>
              </a:rPr>
              <a:t>setTimeout</a:t>
            </a:r>
            <a:r>
              <a:rPr b="1" lang="en-US">
                <a:solidFill>
                  <a:srgbClr val="ABB2BF"/>
                </a:solidFill>
                <a:highlight>
                  <a:srgbClr val="18222D"/>
                </a:highlight>
                <a:latin typeface="Courier New"/>
                <a:ea typeface="Courier New"/>
                <a:cs typeface="Courier New"/>
                <a:sym typeface="Courier New"/>
              </a:rPr>
              <a:t>(()</a:t>
            </a:r>
            <a:r>
              <a:rPr b="1" lang="en-US">
                <a:solidFill>
                  <a:srgbClr val="C678DD"/>
                </a:solidFill>
                <a:highlight>
                  <a:srgbClr val="18222D"/>
                </a:highlight>
                <a:latin typeface="Courier New"/>
                <a:ea typeface="Courier New"/>
                <a:cs typeface="Courier New"/>
                <a:sym typeface="Courier New"/>
              </a:rPr>
              <a:t>=&gt;</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E06C75"/>
                </a:solidFill>
                <a:highlight>
                  <a:srgbClr val="18222D"/>
                </a:highlight>
                <a:latin typeface="Courier New"/>
                <a:ea typeface="Courier New"/>
                <a:cs typeface="Courier New"/>
                <a:sym typeface="Courier New"/>
              </a:rPr>
              <a:t>num</a:t>
            </a:r>
            <a:r>
              <a:rPr b="1" lang="en-US">
                <a:solidFill>
                  <a:srgbClr val="C678DD"/>
                </a:solidFill>
                <a:highlight>
                  <a:srgbClr val="18222D"/>
                </a:highlight>
                <a:latin typeface="Courier New"/>
                <a:ea typeface="Courier New"/>
                <a:cs typeface="Courier New"/>
                <a:sym typeface="Courier New"/>
              </a:rPr>
              <a:t>+=</a:t>
            </a:r>
            <a:r>
              <a:rPr b="1" lang="en-US">
                <a:solidFill>
                  <a:srgbClr val="D19A66"/>
                </a:solidFill>
                <a:highlight>
                  <a:srgbClr val="18222D"/>
                </a:highlight>
                <a:latin typeface="Courier New"/>
                <a:ea typeface="Courier New"/>
                <a:cs typeface="Courier New"/>
                <a:sym typeface="Courier New"/>
              </a:rPr>
              <a:t>20</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56B6C2"/>
                </a:solidFill>
                <a:highlight>
                  <a:srgbClr val="18222D"/>
                </a:highlight>
                <a:latin typeface="Courier New"/>
                <a:ea typeface="Courier New"/>
                <a:cs typeface="Courier New"/>
                <a:sym typeface="Courier New"/>
              </a:rPr>
              <a:t>setTimeout</a:t>
            </a:r>
            <a:r>
              <a:rPr b="1" lang="en-US">
                <a:solidFill>
                  <a:srgbClr val="ABB2BF"/>
                </a:solidFill>
                <a:highlight>
                  <a:srgbClr val="18222D"/>
                </a:highlight>
                <a:latin typeface="Courier New"/>
                <a:ea typeface="Courier New"/>
                <a:cs typeface="Courier New"/>
                <a:sym typeface="Courier New"/>
              </a:rPr>
              <a:t>(()</a:t>
            </a:r>
            <a:r>
              <a:rPr b="1" lang="en-US">
                <a:solidFill>
                  <a:srgbClr val="C678DD"/>
                </a:solidFill>
                <a:highlight>
                  <a:srgbClr val="18222D"/>
                </a:highlight>
                <a:latin typeface="Courier New"/>
                <a:ea typeface="Courier New"/>
                <a:cs typeface="Courier New"/>
                <a:sym typeface="Courier New"/>
              </a:rPr>
              <a:t>=&gt;</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E06C75"/>
                </a:solidFill>
                <a:highlight>
                  <a:srgbClr val="18222D"/>
                </a:highlight>
                <a:latin typeface="Courier New"/>
                <a:ea typeface="Courier New"/>
                <a:cs typeface="Courier New"/>
                <a:sym typeface="Courier New"/>
              </a:rPr>
              <a:t>num</a:t>
            </a:r>
            <a:r>
              <a:rPr b="1" lang="en-US">
                <a:solidFill>
                  <a:srgbClr val="C678DD"/>
                </a:solidFill>
                <a:highlight>
                  <a:srgbClr val="18222D"/>
                </a:highlight>
                <a:latin typeface="Courier New"/>
                <a:ea typeface="Courier New"/>
                <a:cs typeface="Courier New"/>
                <a:sym typeface="Courier New"/>
              </a:rPr>
              <a:t>+=</a:t>
            </a:r>
            <a:r>
              <a:rPr b="1" lang="en-US">
                <a:solidFill>
                  <a:srgbClr val="D19A66"/>
                </a:solidFill>
                <a:highlight>
                  <a:srgbClr val="18222D"/>
                </a:highlight>
                <a:latin typeface="Courier New"/>
                <a:ea typeface="Courier New"/>
                <a:cs typeface="Courier New"/>
                <a:sym typeface="Courier New"/>
              </a:rPr>
              <a:t>25</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E5C07B"/>
                </a:solidFill>
                <a:highlight>
                  <a:srgbClr val="18222D"/>
                </a:highlight>
                <a:latin typeface="Courier New"/>
                <a:ea typeface="Courier New"/>
                <a:cs typeface="Courier New"/>
                <a:sym typeface="Courier New"/>
              </a:rPr>
              <a:t>console</a:t>
            </a:r>
            <a:r>
              <a:rPr b="1" lang="en-US">
                <a:solidFill>
                  <a:srgbClr val="ABB2BF"/>
                </a:solidFill>
                <a:highlight>
                  <a:srgbClr val="18222D"/>
                </a:highlight>
                <a:latin typeface="Courier New"/>
                <a:ea typeface="Courier New"/>
                <a:cs typeface="Courier New"/>
                <a:sym typeface="Courier New"/>
              </a:rPr>
              <a:t>.</a:t>
            </a:r>
            <a:r>
              <a:rPr b="1" lang="en-US">
                <a:solidFill>
                  <a:srgbClr val="61AFEF"/>
                </a:solidFill>
                <a:highlight>
                  <a:srgbClr val="18222D"/>
                </a:highlight>
                <a:latin typeface="Courier New"/>
                <a:ea typeface="Courier New"/>
                <a:cs typeface="Courier New"/>
                <a:sym typeface="Courier New"/>
              </a:rPr>
              <a:t>log</a:t>
            </a:r>
            <a:r>
              <a:rPr b="1" lang="en-US">
                <a:solidFill>
                  <a:srgbClr val="ABB2BF"/>
                </a:solidFill>
                <a:highlight>
                  <a:srgbClr val="18222D"/>
                </a:highlight>
                <a:latin typeface="Courier New"/>
                <a:ea typeface="Courier New"/>
                <a:cs typeface="Courier New"/>
                <a:sym typeface="Courier New"/>
              </a:rPr>
              <a:t>(</a:t>
            </a:r>
            <a:r>
              <a:rPr b="1" lang="en-US">
                <a:solidFill>
                  <a:srgbClr val="E06C75"/>
                </a:solidFill>
                <a:highlight>
                  <a:srgbClr val="18222D"/>
                </a:highlight>
                <a:latin typeface="Courier New"/>
                <a:ea typeface="Courier New"/>
                <a:cs typeface="Courier New"/>
                <a:sym typeface="Courier New"/>
              </a:rPr>
              <a:t>num</a:t>
            </a:r>
            <a:r>
              <a:rPr b="1" lang="en-US">
                <a:solidFill>
                  <a:srgbClr val="ABB2BF"/>
                </a:solidFill>
                <a:highlight>
                  <a:srgbClr val="18222D"/>
                </a:highlight>
                <a:latin typeface="Courier New"/>
                <a:ea typeface="Courier New"/>
                <a:cs typeface="Courier New"/>
                <a:sym typeface="Courier New"/>
              </a:rPr>
              <a:t>);</a:t>
            </a:r>
            <a:r>
              <a:rPr b="1" i="1" lang="en-US">
                <a:solidFill>
                  <a:srgbClr val="7F848E"/>
                </a:solidFill>
                <a:highlight>
                  <a:srgbClr val="18222D"/>
                </a:highlight>
                <a:latin typeface="Courier New"/>
                <a:ea typeface="Courier New"/>
                <a:cs typeface="Courier New"/>
                <a:sym typeface="Courier New"/>
              </a:rPr>
              <a:t>// In ra kết quả là 70 sau 4 giây</a:t>
            </a:r>
            <a:endParaRPr b="1" i="1">
              <a:solidFill>
                <a:srgbClr val="7F848E"/>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D19A66"/>
                </a:solidFill>
                <a:highlight>
                  <a:srgbClr val="18222D"/>
                </a:highlight>
                <a:latin typeface="Courier New"/>
                <a:ea typeface="Courier New"/>
                <a:cs typeface="Courier New"/>
                <a:sym typeface="Courier New"/>
              </a:rPr>
              <a:t>1000</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D19A66"/>
                </a:solidFill>
                <a:highlight>
                  <a:srgbClr val="18222D"/>
                </a:highlight>
                <a:latin typeface="Courier New"/>
                <a:ea typeface="Courier New"/>
                <a:cs typeface="Courier New"/>
                <a:sym typeface="Courier New"/>
              </a:rPr>
              <a:t>1000</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   },</a:t>
            </a:r>
            <a:r>
              <a:rPr b="1" lang="en-US">
                <a:solidFill>
                  <a:srgbClr val="D19A66"/>
                </a:solidFill>
                <a:highlight>
                  <a:srgbClr val="18222D"/>
                </a:highlight>
                <a:latin typeface="Courier New"/>
                <a:ea typeface="Courier New"/>
                <a:cs typeface="Courier New"/>
                <a:sym typeface="Courier New"/>
              </a:rPr>
              <a:t>1000</a:t>
            </a:r>
            <a:r>
              <a:rPr b="1" lang="en-US">
                <a:solidFill>
                  <a:srgbClr val="ABB2BF"/>
                </a:solidFill>
                <a:highlight>
                  <a:srgbClr val="18222D"/>
                </a:highlight>
                <a:latin typeface="Courier New"/>
                <a:ea typeface="Courier New"/>
                <a:cs typeface="Courier New"/>
                <a:sym typeface="Courier New"/>
              </a:rPr>
              <a:t>)</a:t>
            </a:r>
            <a:endParaRPr b="1">
              <a:solidFill>
                <a:srgbClr val="ABB2BF"/>
              </a:solidFill>
              <a:highlight>
                <a:srgbClr val="18222D"/>
              </a:highlight>
              <a:latin typeface="Courier New"/>
              <a:ea typeface="Courier New"/>
              <a:cs typeface="Courier New"/>
              <a:sym typeface="Courier New"/>
            </a:endParaRPr>
          </a:p>
          <a:p>
            <a:pPr indent="0" lvl="0" marL="0" rtl="0" algn="l">
              <a:lnSpc>
                <a:spcPct val="143478"/>
              </a:lnSpc>
              <a:spcBef>
                <a:spcPts val="0"/>
              </a:spcBef>
              <a:spcAft>
                <a:spcPts val="0"/>
              </a:spcAft>
              <a:buNone/>
            </a:pPr>
            <a:r>
              <a:rPr b="1" lang="en-US">
                <a:solidFill>
                  <a:srgbClr val="ABB2BF"/>
                </a:solidFill>
                <a:highlight>
                  <a:srgbClr val="18222D"/>
                </a:highlight>
                <a:latin typeface="Courier New"/>
                <a:ea typeface="Courier New"/>
                <a:cs typeface="Courier New"/>
                <a:sym typeface="Courier New"/>
              </a:rPr>
              <a:t>},</a:t>
            </a:r>
            <a:r>
              <a:rPr b="1" lang="en-US">
                <a:solidFill>
                  <a:srgbClr val="D19A66"/>
                </a:solidFill>
                <a:highlight>
                  <a:srgbClr val="18222D"/>
                </a:highlight>
                <a:latin typeface="Courier New"/>
                <a:ea typeface="Courier New"/>
                <a:cs typeface="Courier New"/>
                <a:sym typeface="Courier New"/>
              </a:rPr>
              <a:t>1000</a:t>
            </a:r>
            <a:r>
              <a:rPr b="1" lang="en-US">
                <a:solidFill>
                  <a:srgbClr val="ABB2BF"/>
                </a:solidFill>
                <a:highlight>
                  <a:srgbClr val="18222D"/>
                </a:highlight>
                <a:latin typeface="Courier New"/>
                <a:ea typeface="Courier New"/>
                <a:cs typeface="Courier New"/>
                <a:sym typeface="Courier New"/>
              </a:rPr>
              <a:t>); </a:t>
            </a:r>
            <a:r>
              <a:rPr b="1" i="1" lang="en-US">
                <a:solidFill>
                  <a:srgbClr val="7F848E"/>
                </a:solidFill>
                <a:highlight>
                  <a:srgbClr val="18222D"/>
                </a:highlight>
                <a:latin typeface="Courier New"/>
                <a:ea typeface="Courier New"/>
                <a:cs typeface="Courier New"/>
                <a:sym typeface="Courier New"/>
              </a:rPr>
              <a:t>///ví dụ về callback hell</a:t>
            </a:r>
            <a:endParaRPr b="1" i="1">
              <a:solidFill>
                <a:srgbClr val="7F848E"/>
              </a:solidFill>
              <a:highlight>
                <a:srgbClr val="18222D"/>
              </a:highlight>
              <a:latin typeface="Courier New"/>
              <a:ea typeface="Courier New"/>
              <a:cs typeface="Courier New"/>
              <a:sym typeface="Courier New"/>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1180ca0bbf9_0_47"/>
          <p:cNvSpPr txBox="1"/>
          <p:nvPr>
            <p:ph idx="1" type="subTitle"/>
          </p:nvPr>
        </p:nvSpPr>
        <p:spPr>
          <a:xfrm>
            <a:off x="304800" y="6248400"/>
            <a:ext cx="5867400" cy="486300"/>
          </a:xfrm>
          <a:prstGeom prst="rect">
            <a:avLst/>
          </a:prstGeom>
          <a:noFill/>
          <a:ln>
            <a:noFill/>
          </a:ln>
        </p:spPr>
        <p:txBody>
          <a:bodyPr anchorCtr="0" anchor="t" bIns="45700" lIns="91425" spcFirstLastPara="1" rIns="91425" wrap="square" tIns="45700">
            <a:normAutofit fontScale="32500"/>
          </a:bodyPr>
          <a:lstStyle/>
          <a:p>
            <a:pPr indent="0" lvl="0" marL="0" rtl="0" algn="ctr">
              <a:lnSpc>
                <a:spcPct val="100000"/>
              </a:lnSpc>
              <a:spcBef>
                <a:spcPts val="0"/>
              </a:spcBef>
              <a:spcAft>
                <a:spcPts val="0"/>
              </a:spcAft>
              <a:buClr>
                <a:srgbClr val="888888"/>
              </a:buClr>
              <a:buSzPct val="100000"/>
              <a:buNone/>
            </a:pPr>
            <a:r>
              <a:rPr b="1" lang="en-US"/>
              <a:t> </a:t>
            </a:r>
            <a:endParaRPr/>
          </a:p>
          <a:p>
            <a:pPr indent="0" lvl="0" marL="0" rtl="0" algn="l">
              <a:lnSpc>
                <a:spcPct val="100000"/>
              </a:lnSpc>
              <a:spcBef>
                <a:spcPts val="240"/>
              </a:spcBef>
              <a:spcAft>
                <a:spcPts val="0"/>
              </a:spcAft>
              <a:buClr>
                <a:srgbClr val="888888"/>
              </a:buClr>
              <a:buSzPct val="100000"/>
              <a:buNone/>
            </a:pPr>
            <a:r>
              <a:rPr b="1" lang="en-US" sz="3700">
                <a:latin typeface="Arial"/>
                <a:ea typeface="Arial"/>
                <a:cs typeface="Arial"/>
                <a:sym typeface="Arial"/>
              </a:rPr>
              <a:t> HỌC THỰC TẾ + TUYỂN DỤNG NGAY   |   NIITHANOI.EDU.VN   |   0383.180086</a:t>
            </a:r>
            <a:endParaRPr sz="3700">
              <a:latin typeface="Arial"/>
              <a:ea typeface="Arial"/>
              <a:cs typeface="Arial"/>
              <a:sym typeface="Arial"/>
            </a:endParaRPr>
          </a:p>
        </p:txBody>
      </p:sp>
      <p:cxnSp>
        <p:nvCxnSpPr>
          <p:cNvPr id="171" name="Google Shape;171;g1180ca0bbf9_0_47"/>
          <p:cNvCxnSpPr/>
          <p:nvPr/>
        </p:nvCxnSpPr>
        <p:spPr>
          <a:xfrm>
            <a:off x="0" y="6096000"/>
            <a:ext cx="9144000" cy="0"/>
          </a:xfrm>
          <a:prstGeom prst="straightConnector1">
            <a:avLst/>
          </a:prstGeom>
          <a:noFill/>
          <a:ln cap="flat" cmpd="sng" w="25400">
            <a:solidFill>
              <a:srgbClr val="003999"/>
            </a:solidFill>
            <a:prstDash val="solid"/>
            <a:round/>
            <a:headEnd len="sm" w="sm" type="none"/>
            <a:tailEnd len="sm" w="sm" type="none"/>
          </a:ln>
          <a:effectLst>
            <a:outerShdw blurRad="40000" rotWithShape="0" dir="5400000" dist="20000">
              <a:srgbClr val="000000">
                <a:alpha val="37250"/>
              </a:srgbClr>
            </a:outerShdw>
          </a:effectLst>
        </p:spPr>
      </p:cxnSp>
      <p:sp>
        <p:nvSpPr>
          <p:cNvPr id="172" name="Google Shape;172;g1180ca0bbf9_0_47"/>
          <p:cNvSpPr txBox="1"/>
          <p:nvPr>
            <p:ph type="ctrTitle"/>
          </p:nvPr>
        </p:nvSpPr>
        <p:spPr>
          <a:xfrm>
            <a:off x="370200" y="1377600"/>
            <a:ext cx="8403600" cy="2051400"/>
          </a:xfrm>
          <a:prstGeom prst="rect">
            <a:avLst/>
          </a:prstGeom>
          <a:noFill/>
          <a:ln>
            <a:noFill/>
          </a:ln>
        </p:spPr>
        <p:txBody>
          <a:bodyPr anchorCtr="0" anchor="ctr" bIns="45700" lIns="91425" spcFirstLastPara="1" rIns="91425" wrap="square" tIns="45700">
            <a:normAutofit fontScale="90000"/>
          </a:bodyPr>
          <a:lstStyle/>
          <a:p>
            <a:pPr indent="-365760" lvl="0" marL="457200" rtl="0" algn="l">
              <a:lnSpc>
                <a:spcPct val="100000"/>
              </a:lnSpc>
              <a:spcBef>
                <a:spcPts val="0"/>
              </a:spcBef>
              <a:spcAft>
                <a:spcPts val="0"/>
              </a:spcAft>
              <a:buSzPct val="100000"/>
              <a:buChar char="●"/>
            </a:pPr>
            <a:r>
              <a:rPr lang="en-US" sz="2400"/>
              <a:t>Để giải quyết vấn đề callback hell, từ phiên bản JavaScript ES6, các nhà phát triển JavaScript đã bổ sung một đối tượng mới gọi là </a:t>
            </a:r>
            <a:r>
              <a:rPr b="1" lang="en-US" sz="2400"/>
              <a:t>Promise </a:t>
            </a:r>
            <a:endParaRPr b="1" sz="2400"/>
          </a:p>
          <a:p>
            <a:pPr indent="-365760" lvl="0" marL="457200" rtl="0" algn="l">
              <a:lnSpc>
                <a:spcPct val="100000"/>
              </a:lnSpc>
              <a:spcBef>
                <a:spcPts val="0"/>
              </a:spcBef>
              <a:spcAft>
                <a:spcPts val="0"/>
              </a:spcAft>
              <a:buSzPct val="100000"/>
              <a:buChar char="●"/>
            </a:pPr>
            <a:r>
              <a:rPr lang="en-US" sz="2400"/>
              <a:t>Promise giúp các đoạn code giúp giảm bớt callback lồng nhau, dễ đọc và bảo trì hơn</a:t>
            </a:r>
            <a:br>
              <a:rPr lang="en-US" sz="2400"/>
            </a:br>
            <a:endParaRPr sz="2400">
              <a:latin typeface="Calibri"/>
              <a:ea typeface="Calibri"/>
              <a:cs typeface="Calibri"/>
              <a:sym typeface="Calibri"/>
            </a:endParaRPr>
          </a:p>
        </p:txBody>
      </p:sp>
      <p:pic>
        <p:nvPicPr>
          <p:cNvPr id="173" name="Google Shape;173;g1180ca0bbf9_0_47"/>
          <p:cNvPicPr preferRelativeResize="0"/>
          <p:nvPr/>
        </p:nvPicPr>
        <p:blipFill rotWithShape="1">
          <a:blip r:embed="rId3">
            <a:alphaModFix/>
          </a:blip>
          <a:srcRect b="0" l="0" r="0" t="0"/>
          <a:stretch/>
        </p:blipFill>
        <p:spPr>
          <a:xfrm>
            <a:off x="7373841" y="6206612"/>
            <a:ext cx="1389157" cy="486205"/>
          </a:xfrm>
          <a:prstGeom prst="rect">
            <a:avLst/>
          </a:prstGeom>
          <a:noFill/>
          <a:ln>
            <a:noFill/>
          </a:ln>
        </p:spPr>
      </p:pic>
      <p:sp>
        <p:nvSpPr>
          <p:cNvPr id="174" name="Google Shape;174;g1180ca0bbf9_0_47"/>
          <p:cNvSpPr/>
          <p:nvPr/>
        </p:nvSpPr>
        <p:spPr>
          <a:xfrm>
            <a:off x="0" y="533400"/>
            <a:ext cx="9144000" cy="45600"/>
          </a:xfrm>
          <a:prstGeom prst="rect">
            <a:avLst/>
          </a:prstGeom>
          <a:gradFill>
            <a:gsLst>
              <a:gs pos="0">
                <a:srgbClr val="E0E8F4"/>
              </a:gs>
              <a:gs pos="2000">
                <a:srgbClr val="E0E8F4"/>
              </a:gs>
              <a:gs pos="50000">
                <a:srgbClr val="BFCFEC"/>
              </a:gs>
              <a:gs pos="98000">
                <a:srgbClr val="97B4E4"/>
              </a:gs>
              <a:gs pos="100000">
                <a:srgbClr val="97B4E4"/>
              </a:gs>
            </a:gsLst>
            <a:lin ang="0" scaled="0"/>
          </a:gradFill>
          <a:ln cap="flat" cmpd="sng" w="25400">
            <a:solidFill>
              <a:srgbClr val="97B4E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75" name="Google Shape;175;g1180ca0bbf9_0_47"/>
          <p:cNvSpPr txBox="1"/>
          <p:nvPr/>
        </p:nvSpPr>
        <p:spPr>
          <a:xfrm flipH="1">
            <a:off x="3090301" y="127123"/>
            <a:ext cx="56727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000000"/>
              </a:buClr>
              <a:buSzPts val="2800"/>
              <a:buFont typeface="Arial"/>
              <a:buNone/>
            </a:pPr>
            <a:r>
              <a:rPr b="1" lang="en-US" sz="2800">
                <a:solidFill>
                  <a:schemeClr val="dk2"/>
                </a:solidFill>
              </a:rPr>
              <a:t>PROMISE</a:t>
            </a:r>
            <a:endParaRPr b="0" i="0" sz="1400" u="none" cap="none" strike="noStrike">
              <a:solidFill>
                <a:srgbClr val="000000"/>
              </a:solidFill>
              <a:latin typeface="Arial"/>
              <a:ea typeface="Arial"/>
              <a:cs typeface="Arial"/>
              <a:sym typeface="Arial"/>
            </a:endParaRPr>
          </a:p>
        </p:txBody>
      </p:sp>
      <p:pic>
        <p:nvPicPr>
          <p:cNvPr descr="How to keep your customer promise in the digital evolution - Salesforce  Australia &amp; NZ Blog" id="176" name="Google Shape;176;g1180ca0bbf9_0_47"/>
          <p:cNvPicPr preferRelativeResize="0"/>
          <p:nvPr/>
        </p:nvPicPr>
        <p:blipFill>
          <a:blip r:embed="rId4">
            <a:alphaModFix/>
          </a:blip>
          <a:stretch>
            <a:fillRect/>
          </a:stretch>
        </p:blipFill>
        <p:spPr>
          <a:xfrm>
            <a:off x="2568825" y="3502729"/>
            <a:ext cx="3536570" cy="2344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2021-03-05T02:20:42Z</dcterms:created>
  <dc:creator>GIAOVU</dc:creator>
</cp:coreProperties>
</file>